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326" r:id="rId2"/>
    <p:sldId id="328" r:id="rId3"/>
    <p:sldId id="329" r:id="rId4"/>
    <p:sldId id="330" r:id="rId5"/>
    <p:sldId id="257" r:id="rId6"/>
    <p:sldId id="260" r:id="rId7"/>
    <p:sldId id="262" r:id="rId8"/>
    <p:sldId id="261" r:id="rId9"/>
    <p:sldId id="264" r:id="rId10"/>
    <p:sldId id="265" r:id="rId11"/>
    <p:sldId id="266" r:id="rId12"/>
    <p:sldId id="268" r:id="rId13"/>
    <p:sldId id="269" r:id="rId14"/>
    <p:sldId id="270" r:id="rId15"/>
    <p:sldId id="267" r:id="rId16"/>
    <p:sldId id="271" r:id="rId17"/>
    <p:sldId id="272" r:id="rId18"/>
    <p:sldId id="273" r:id="rId19"/>
    <p:sldId id="274" r:id="rId20"/>
    <p:sldId id="275" r:id="rId21"/>
    <p:sldId id="276" r:id="rId22"/>
    <p:sldId id="277" r:id="rId23"/>
    <p:sldId id="278" r:id="rId24"/>
    <p:sldId id="279" r:id="rId25"/>
    <p:sldId id="281" r:id="rId26"/>
    <p:sldId id="283" r:id="rId27"/>
    <p:sldId id="280" r:id="rId28"/>
    <p:sldId id="285" r:id="rId29"/>
    <p:sldId id="331" r:id="rId30"/>
    <p:sldId id="334" r:id="rId31"/>
    <p:sldId id="282" r:id="rId32"/>
    <p:sldId id="287" r:id="rId33"/>
    <p:sldId id="288" r:id="rId34"/>
    <p:sldId id="289" r:id="rId35"/>
    <p:sldId id="291" r:id="rId36"/>
    <p:sldId id="290" r:id="rId37"/>
    <p:sldId id="292" r:id="rId38"/>
    <p:sldId id="293" r:id="rId39"/>
    <p:sldId id="295" r:id="rId40"/>
    <p:sldId id="294" r:id="rId41"/>
    <p:sldId id="296" r:id="rId42"/>
    <p:sldId id="332" r:id="rId43"/>
    <p:sldId id="298" r:id="rId44"/>
    <p:sldId id="299" r:id="rId45"/>
    <p:sldId id="300" r:id="rId46"/>
    <p:sldId id="301" r:id="rId47"/>
    <p:sldId id="302" r:id="rId48"/>
    <p:sldId id="304" r:id="rId49"/>
    <p:sldId id="305" r:id="rId50"/>
    <p:sldId id="306" r:id="rId51"/>
    <p:sldId id="307" r:id="rId52"/>
    <p:sldId id="308" r:id="rId53"/>
    <p:sldId id="309" r:id="rId54"/>
    <p:sldId id="311" r:id="rId55"/>
    <p:sldId id="335" r:id="rId56"/>
    <p:sldId id="336" r:id="rId57"/>
    <p:sldId id="313" r:id="rId58"/>
    <p:sldId id="310" r:id="rId59"/>
    <p:sldId id="312" r:id="rId60"/>
    <p:sldId id="314" r:id="rId61"/>
    <p:sldId id="315" r:id="rId62"/>
    <p:sldId id="316" r:id="rId63"/>
    <p:sldId id="317" r:id="rId64"/>
    <p:sldId id="318" r:id="rId65"/>
    <p:sldId id="319" r:id="rId66"/>
    <p:sldId id="320" r:id="rId67"/>
    <p:sldId id="321" r:id="rId68"/>
    <p:sldId id="322" r:id="rId69"/>
    <p:sldId id="324" r:id="rId70"/>
    <p:sldId id="325" r:id="rId71"/>
    <p:sldId id="337" r:id="rId72"/>
    <p:sldId id="338" r:id="rId73"/>
    <p:sldId id="339" r:id="rId74"/>
    <p:sldId id="342" r:id="rId75"/>
    <p:sldId id="343" r:id="rId76"/>
    <p:sldId id="344" r:id="rId77"/>
    <p:sldId id="345" r:id="rId78"/>
    <p:sldId id="340" r:id="rId79"/>
    <p:sldId id="346" r:id="rId80"/>
    <p:sldId id="341" r:id="rId81"/>
    <p:sldId id="347" r:id="rId82"/>
    <p:sldId id="348" r:id="rId83"/>
    <p:sldId id="327" r:id="rId84"/>
    <p:sldId id="333" r:id="rId8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CCECFF"/>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70" d="100"/>
          <a:sy n="70" d="100"/>
        </p:scale>
        <p:origin x="131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604D365-A234-4736-973B-39AF4A8E48A4}" type="slidenum">
              <a:rPr lang="en-US"/>
              <a:pPr/>
              <a:t>‹#›</a:t>
            </a:fld>
            <a:endParaRPr lang="en-US"/>
          </a:p>
        </p:txBody>
      </p:sp>
    </p:spTree>
    <p:extLst>
      <p:ext uri="{BB962C8B-B14F-4D97-AF65-F5344CB8AC3E}">
        <p14:creationId xmlns:p14="http://schemas.microsoft.com/office/powerpoint/2010/main" val="9060582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1461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729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952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0283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6949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45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3084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1043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3607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3128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6787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3464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8243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7234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9212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501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4957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2164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644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678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4153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5584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342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4331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53970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865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2670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1851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72732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7597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27973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85879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156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3054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5859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7506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02347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4896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8949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27318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4749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64822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18154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1799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370909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53354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7863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31052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1164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276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039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95564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68742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43045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540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14128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3138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771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79445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1752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30748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12302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8509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36869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0104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217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178621-6E62-4F8F-A948-CF79EB43FF92}" type="slidenum">
              <a:rPr lang="en-US"/>
              <a:pPr eaLnBrk="1" hangingPunct="1"/>
              <a:t>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4222440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252639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620347-3F3F-43D7-9D3B-02E8C69F3D1C}" type="slidenum">
              <a:rPr lang="en-US"/>
              <a:pPr eaLnBrk="1" hangingPunct="1"/>
              <a:t>83</a:t>
            </a:fld>
            <a:endParaRPr lang="en-US"/>
          </a:p>
        </p:txBody>
      </p:sp>
    </p:spTree>
    <p:extLst>
      <p:ext uri="{BB962C8B-B14F-4D97-AF65-F5344CB8AC3E}">
        <p14:creationId xmlns:p14="http://schemas.microsoft.com/office/powerpoint/2010/main" val="2440061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152525" y="692150"/>
            <a:ext cx="4554538" cy="3416300"/>
          </a:xfrm>
          <a:ln/>
        </p:spPr>
      </p:sp>
      <p:sp>
        <p:nvSpPr>
          <p:cNvPr id="1628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248050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567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970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16D50662-E973-406A-BD33-99173DB2CCC5}" type="slidenum">
              <a:rPr lang="en-US"/>
              <a:pPr/>
              <a:t>‹#›</a:t>
            </a:fld>
            <a:endParaRPr lang="en-US"/>
          </a:p>
          <a:p>
            <a:endParaRPr lang="en-US"/>
          </a:p>
        </p:txBody>
      </p:sp>
    </p:spTree>
    <p:extLst>
      <p:ext uri="{BB962C8B-B14F-4D97-AF65-F5344CB8AC3E}">
        <p14:creationId xmlns:p14="http://schemas.microsoft.com/office/powerpoint/2010/main" val="188533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25354FC6-BB13-4E12-B3B2-4D72D81DACE4}" type="slidenum">
              <a:rPr lang="en-US"/>
              <a:pPr/>
              <a:t>‹#›</a:t>
            </a:fld>
            <a:endParaRPr lang="en-US"/>
          </a:p>
          <a:p>
            <a:endParaRPr lang="en-US"/>
          </a:p>
        </p:txBody>
      </p:sp>
    </p:spTree>
    <p:extLst>
      <p:ext uri="{BB962C8B-B14F-4D97-AF65-F5344CB8AC3E}">
        <p14:creationId xmlns:p14="http://schemas.microsoft.com/office/powerpoint/2010/main" val="1828902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04FD13CC-1FFF-44D3-8531-BA4E14637381}" type="slidenum">
              <a:rPr lang="en-US"/>
              <a:pPr/>
              <a:t>‹#›</a:t>
            </a:fld>
            <a:endParaRPr lang="en-US"/>
          </a:p>
          <a:p>
            <a:endParaRPr lang="en-US"/>
          </a:p>
        </p:txBody>
      </p:sp>
    </p:spTree>
    <p:extLst>
      <p:ext uri="{BB962C8B-B14F-4D97-AF65-F5344CB8AC3E}">
        <p14:creationId xmlns:p14="http://schemas.microsoft.com/office/powerpoint/2010/main" val="3093494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a:t>5-</a:t>
            </a:r>
            <a:fld id="{3CFF08FC-AA72-4DAF-B5B6-932EF7C48D40}" type="slidenum">
              <a:rPr lang="en-US"/>
              <a:pPr/>
              <a:t>‹#›</a:t>
            </a:fld>
            <a:endParaRPr lang="en-US"/>
          </a:p>
          <a:p>
            <a:endParaRPr lang="en-US"/>
          </a:p>
        </p:txBody>
      </p:sp>
    </p:spTree>
    <p:extLst>
      <p:ext uri="{BB962C8B-B14F-4D97-AF65-F5344CB8AC3E}">
        <p14:creationId xmlns:p14="http://schemas.microsoft.com/office/powerpoint/2010/main" val="329142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5926D301-5CB7-43CA-AEE9-3997FAA25B22}" type="slidenum">
              <a:rPr lang="en-US"/>
              <a:pPr/>
              <a:t>‹#›</a:t>
            </a:fld>
            <a:endParaRPr lang="en-US"/>
          </a:p>
          <a:p>
            <a:endParaRPr lang="en-US"/>
          </a:p>
        </p:txBody>
      </p:sp>
    </p:spTree>
    <p:extLst>
      <p:ext uri="{BB962C8B-B14F-4D97-AF65-F5344CB8AC3E}">
        <p14:creationId xmlns:p14="http://schemas.microsoft.com/office/powerpoint/2010/main" val="106868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87E5D26F-5935-4D1A-A567-224C16311EEB}" type="slidenum">
              <a:rPr lang="en-US"/>
              <a:pPr/>
              <a:t>‹#›</a:t>
            </a:fld>
            <a:endParaRPr lang="en-US"/>
          </a:p>
          <a:p>
            <a:endParaRPr lang="en-US"/>
          </a:p>
        </p:txBody>
      </p:sp>
    </p:spTree>
    <p:extLst>
      <p:ext uri="{BB962C8B-B14F-4D97-AF65-F5344CB8AC3E}">
        <p14:creationId xmlns:p14="http://schemas.microsoft.com/office/powerpoint/2010/main" val="413654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0338CF5A-A163-4BE6-8374-ACE9BB2394EB}" type="slidenum">
              <a:rPr lang="en-US"/>
              <a:pPr/>
              <a:t>‹#›</a:t>
            </a:fld>
            <a:endParaRPr lang="en-US"/>
          </a:p>
          <a:p>
            <a:endParaRPr lang="en-US"/>
          </a:p>
        </p:txBody>
      </p:sp>
    </p:spTree>
    <p:extLst>
      <p:ext uri="{BB962C8B-B14F-4D97-AF65-F5344CB8AC3E}">
        <p14:creationId xmlns:p14="http://schemas.microsoft.com/office/powerpoint/2010/main" val="357340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5-</a:t>
            </a:r>
            <a:fld id="{203E94E9-F611-4410-AB24-96430E066357}" type="slidenum">
              <a:rPr lang="en-US"/>
              <a:pPr/>
              <a:t>‹#›</a:t>
            </a:fld>
            <a:endParaRPr lang="en-US"/>
          </a:p>
          <a:p>
            <a:endParaRPr lang="en-US"/>
          </a:p>
        </p:txBody>
      </p:sp>
    </p:spTree>
    <p:extLst>
      <p:ext uri="{BB962C8B-B14F-4D97-AF65-F5344CB8AC3E}">
        <p14:creationId xmlns:p14="http://schemas.microsoft.com/office/powerpoint/2010/main" val="3911625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5-</a:t>
            </a:r>
            <a:fld id="{9A80C9A1-BA94-49AA-8F78-C625CD57A24F}" type="slidenum">
              <a:rPr lang="en-US"/>
              <a:pPr/>
              <a:t>‹#›</a:t>
            </a:fld>
            <a:endParaRPr lang="en-US"/>
          </a:p>
          <a:p>
            <a:endParaRPr lang="en-US"/>
          </a:p>
        </p:txBody>
      </p:sp>
    </p:spTree>
    <p:extLst>
      <p:ext uri="{BB962C8B-B14F-4D97-AF65-F5344CB8AC3E}">
        <p14:creationId xmlns:p14="http://schemas.microsoft.com/office/powerpoint/2010/main" val="94977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5-</a:t>
            </a:r>
            <a:fld id="{035C2F41-15B0-4E55-90C0-697545D6C8E2}" type="slidenum">
              <a:rPr lang="en-US"/>
              <a:pPr/>
              <a:t>‹#›</a:t>
            </a:fld>
            <a:endParaRPr lang="en-US"/>
          </a:p>
          <a:p>
            <a:endParaRPr lang="en-US"/>
          </a:p>
        </p:txBody>
      </p:sp>
    </p:spTree>
    <p:extLst>
      <p:ext uri="{BB962C8B-B14F-4D97-AF65-F5344CB8AC3E}">
        <p14:creationId xmlns:p14="http://schemas.microsoft.com/office/powerpoint/2010/main" val="257624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1699FEAF-4B39-4174-8CDB-567B9A60ECB5}" type="slidenum">
              <a:rPr lang="en-US"/>
              <a:pPr/>
              <a:t>‹#›</a:t>
            </a:fld>
            <a:endParaRPr lang="en-US"/>
          </a:p>
          <a:p>
            <a:endParaRPr lang="en-US"/>
          </a:p>
        </p:txBody>
      </p:sp>
    </p:spTree>
    <p:extLst>
      <p:ext uri="{BB962C8B-B14F-4D97-AF65-F5344CB8AC3E}">
        <p14:creationId xmlns:p14="http://schemas.microsoft.com/office/powerpoint/2010/main" val="366556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7AFC522B-1600-44E7-8BDA-3E9BF8AEC2DB}" type="slidenum">
              <a:rPr lang="en-US"/>
              <a:pPr/>
              <a:t>‹#›</a:t>
            </a:fld>
            <a:endParaRPr lang="en-US"/>
          </a:p>
          <a:p>
            <a:endParaRPr lang="en-US"/>
          </a:p>
        </p:txBody>
      </p:sp>
    </p:spTree>
    <p:extLst>
      <p:ext uri="{BB962C8B-B14F-4D97-AF65-F5344CB8AC3E}">
        <p14:creationId xmlns:p14="http://schemas.microsoft.com/office/powerpoint/2010/main" val="132311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5-</a:t>
            </a:r>
            <a:fld id="{75887909-29F1-47DD-A2E7-CA00723277C1}"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r>
              <a:rPr lang="en-US" sz="4000" dirty="0" smtClean="0"/>
              <a:t/>
            </a:r>
            <a:br>
              <a:rPr lang="en-US" sz="4000" dirty="0" smtClean="0"/>
            </a:br>
            <a:r>
              <a:rPr lang="en-US" sz="4000" dirty="0" smtClean="0">
                <a:latin typeface="Calibri" pitchFamily="34" charset="0"/>
                <a:cs typeface="Calibri" pitchFamily="34" charset="0"/>
              </a:rPr>
              <a:t>Database Processing</a:t>
            </a:r>
            <a:r>
              <a:rPr lang="en-US" sz="4000" b="1" dirty="0" smtClean="0">
                <a:solidFill>
                  <a:schemeClr val="tx1"/>
                </a:solidFill>
              </a:rPr>
              <a:t/>
            </a:r>
            <a:br>
              <a:rPr lang="en-US" sz="4000" b="1"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3076"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Five:</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Data Modeling with the</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Entity-Relationship Model</a:t>
            </a:r>
          </a:p>
          <a:p>
            <a:pPr eaLnBrk="1" hangingPunct="1">
              <a:spcBef>
                <a:spcPct val="20000"/>
              </a:spcBef>
            </a:pPr>
            <a:endParaRPr lang="en-US" sz="4000" b="1" dirty="0"/>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1524" cy="22944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Ellipses</a:t>
            </a:r>
          </a:p>
        </p:txBody>
      </p:sp>
      <p:pic>
        <p:nvPicPr>
          <p:cNvPr id="12293"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87438" y="1908175"/>
            <a:ext cx="6989762" cy="39131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10</a:t>
            </a:fld>
            <a:endParaRPr lang="en-US" smtClean="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Entity Rectangle</a:t>
            </a:r>
          </a:p>
        </p:txBody>
      </p:sp>
      <p:pic>
        <p:nvPicPr>
          <p:cNvPr id="1331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71800" y="1600200"/>
            <a:ext cx="3476625" cy="35147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11</a:t>
            </a:fld>
            <a:endParaRPr lang="en-US" smtClean="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Identifiers</a:t>
            </a:r>
          </a:p>
        </p:txBody>
      </p:sp>
      <p:sp>
        <p:nvSpPr>
          <p:cNvPr id="14339"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Identifiers</a:t>
            </a:r>
            <a:r>
              <a:rPr lang="en-US" sz="2400" smtClean="0"/>
              <a:t> are attributes that name, or identify, entity instances.</a:t>
            </a:r>
          </a:p>
          <a:p>
            <a:pPr eaLnBrk="1" hangingPunct="1"/>
            <a:r>
              <a:rPr lang="en-US" sz="2400" smtClean="0"/>
              <a:t>The identifier of an entity instance consists of one or more of the entity’s attributes.</a:t>
            </a:r>
          </a:p>
          <a:p>
            <a:pPr eaLnBrk="1" hangingPunct="1">
              <a:buClr>
                <a:schemeClr val="tx1"/>
              </a:buClr>
            </a:pPr>
            <a:r>
              <a:rPr lang="en-US" sz="2400" b="1" smtClean="0">
                <a:solidFill>
                  <a:srgbClr val="0099CC"/>
                </a:solidFill>
              </a:rPr>
              <a:t>Composite identifiers</a:t>
            </a:r>
            <a:r>
              <a:rPr lang="en-US" sz="2400" smtClean="0"/>
              <a:t> are identifiers that consist of two or more attributes.</a:t>
            </a:r>
          </a:p>
          <a:p>
            <a:pPr eaLnBrk="1" hangingPunct="1"/>
            <a:r>
              <a:rPr lang="en-US" sz="2400" smtClean="0"/>
              <a:t>Identifiers in data models become keys in database designs.</a:t>
            </a:r>
          </a:p>
          <a:p>
            <a:pPr lvl="1" eaLnBrk="1" hangingPunct="1"/>
            <a:r>
              <a:rPr lang="en-US" sz="2000" smtClean="0"/>
              <a:t>Entities have identifiers.</a:t>
            </a:r>
          </a:p>
          <a:p>
            <a:pPr lvl="1" eaLnBrk="1" hangingPunct="1"/>
            <a:r>
              <a:rPr lang="en-US" sz="2000" smtClean="0"/>
              <a:t>Tables (or relations) have keys.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12</a:t>
            </a:fld>
            <a:endParaRPr lang="en-US" smtClean="0"/>
          </a:p>
          <a:p>
            <a:endParaRPr lang="en-US"/>
          </a:p>
        </p:txBody>
      </p:sp>
    </p:spTree>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smtClean="0"/>
              <a:t>Entity Attribute Display</a:t>
            </a:r>
            <a:br>
              <a:rPr lang="en-US" sz="4000" smtClean="0"/>
            </a:br>
            <a:r>
              <a:rPr lang="en-US" sz="4000" smtClean="0"/>
              <a:t>in Data Models</a:t>
            </a:r>
          </a:p>
        </p:txBody>
      </p:sp>
      <p:pic>
        <p:nvPicPr>
          <p:cNvPr id="15365" name="Picture 6" descr="C:\Users\Auer.WWU\Auer-Projects\Kroenke-Auer-Projects\Kroenke-Auer-DBP-e11\DBP-e11-Supplements\Images\Chapter05\Fig5-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4175" y="1752600"/>
            <a:ext cx="8375650" cy="3184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13</a:t>
            </a:fld>
            <a:endParaRPr lang="en-US" smtClean="0"/>
          </a:p>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Relationships</a:t>
            </a:r>
          </a:p>
        </p:txBody>
      </p:sp>
      <p:sp>
        <p:nvSpPr>
          <p:cNvPr id="16387" name="Rectangle 3"/>
          <p:cNvSpPr>
            <a:spLocks noGrp="1" noChangeArrowheads="1"/>
          </p:cNvSpPr>
          <p:nvPr>
            <p:ph type="body" idx="1"/>
          </p:nvPr>
        </p:nvSpPr>
        <p:spPr/>
        <p:txBody>
          <a:bodyPr/>
          <a:lstStyle/>
          <a:p>
            <a:pPr eaLnBrk="1" hangingPunct="1"/>
            <a:r>
              <a:rPr lang="en-US" sz="2800" smtClean="0"/>
              <a:t>Entities can be associated with one another in </a:t>
            </a:r>
            <a:r>
              <a:rPr lang="en-US" sz="2800" b="1" smtClean="0">
                <a:solidFill>
                  <a:srgbClr val="0099CC"/>
                </a:solidFill>
              </a:rPr>
              <a:t>relationships</a:t>
            </a:r>
            <a:r>
              <a:rPr lang="en-US" sz="2800" smtClean="0"/>
              <a:t>:</a:t>
            </a:r>
          </a:p>
          <a:p>
            <a:pPr lvl="1" eaLnBrk="1" hangingPunct="1">
              <a:buClr>
                <a:schemeClr val="tx1"/>
              </a:buClr>
            </a:pPr>
            <a:r>
              <a:rPr lang="en-US" sz="2000" b="1" smtClean="0">
                <a:solidFill>
                  <a:srgbClr val="0099CC"/>
                </a:solidFill>
              </a:rPr>
              <a:t>Relationship classes</a:t>
            </a:r>
            <a:r>
              <a:rPr lang="en-US" sz="2000" smtClean="0"/>
              <a:t>: associations among entity classes</a:t>
            </a:r>
          </a:p>
          <a:p>
            <a:pPr lvl="1" eaLnBrk="1" hangingPunct="1">
              <a:buClr>
                <a:schemeClr val="tx1"/>
              </a:buClr>
            </a:pPr>
            <a:r>
              <a:rPr lang="en-US" sz="2000" b="1" smtClean="0">
                <a:solidFill>
                  <a:srgbClr val="0099CC"/>
                </a:solidFill>
              </a:rPr>
              <a:t>Relationship instances</a:t>
            </a:r>
            <a:r>
              <a:rPr lang="en-US" sz="2000" smtClean="0"/>
              <a:t>: associations among entity instances</a:t>
            </a:r>
          </a:p>
          <a:p>
            <a:pPr eaLnBrk="1" hangingPunct="1"/>
            <a:r>
              <a:rPr lang="en-US" sz="2800" smtClean="0"/>
              <a:t>In the original E-R model, relationships could have attributes, but today this is no longer done.</a:t>
            </a:r>
          </a:p>
          <a:p>
            <a:pPr eaLnBrk="1" hangingPunct="1"/>
            <a:r>
              <a:rPr lang="en-US" sz="2800" smtClean="0"/>
              <a:t>A relationship class can involve two or more entity classes.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14</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Degree of the Relationship</a:t>
            </a:r>
          </a:p>
        </p:txBody>
      </p:sp>
      <p:sp>
        <p:nvSpPr>
          <p:cNvPr id="17411" name="Rectangle 3"/>
          <p:cNvSpPr>
            <a:spLocks noGrp="1" noChangeArrowheads="1"/>
          </p:cNvSpPr>
          <p:nvPr>
            <p:ph type="body" idx="1"/>
          </p:nvPr>
        </p:nvSpPr>
        <p:spPr/>
        <p:txBody>
          <a:bodyPr/>
          <a:lstStyle/>
          <a:p>
            <a:pPr eaLnBrk="1" hangingPunct="1"/>
            <a:r>
              <a:rPr lang="en-US" sz="2800" smtClean="0"/>
              <a:t>The </a:t>
            </a:r>
            <a:r>
              <a:rPr lang="en-US" sz="2800" b="1" smtClean="0">
                <a:solidFill>
                  <a:srgbClr val="0099CC"/>
                </a:solidFill>
              </a:rPr>
              <a:t>degree</a:t>
            </a:r>
            <a:r>
              <a:rPr lang="en-US" sz="2800" smtClean="0">
                <a:solidFill>
                  <a:srgbClr val="FF9900"/>
                </a:solidFill>
              </a:rPr>
              <a:t> </a:t>
            </a:r>
            <a:r>
              <a:rPr lang="en-US" sz="2800" smtClean="0"/>
              <a:t>of the relationship</a:t>
            </a:r>
            <a:r>
              <a:rPr lang="en-US" sz="2800" smtClean="0">
                <a:solidFill>
                  <a:srgbClr val="FF9900"/>
                </a:solidFill>
              </a:rPr>
              <a:t> </a:t>
            </a:r>
            <a:r>
              <a:rPr lang="en-US" sz="2800" smtClean="0"/>
              <a:t>is the number of entity classes in the relationship:</a:t>
            </a:r>
          </a:p>
          <a:p>
            <a:pPr lvl="1" eaLnBrk="1" hangingPunct="1"/>
            <a:r>
              <a:rPr lang="en-US" sz="2400" smtClean="0"/>
              <a:t>Two entities have a </a:t>
            </a:r>
            <a:r>
              <a:rPr lang="en-US" sz="2400" b="1" smtClean="0">
                <a:solidFill>
                  <a:srgbClr val="0099CC"/>
                </a:solidFill>
              </a:rPr>
              <a:t>binary relationship</a:t>
            </a:r>
            <a:r>
              <a:rPr lang="en-US" sz="2400" smtClean="0">
                <a:solidFill>
                  <a:srgbClr val="0099CC"/>
                </a:solidFill>
              </a:rPr>
              <a:t> </a:t>
            </a:r>
            <a:r>
              <a:rPr lang="en-US" sz="2400" smtClean="0"/>
              <a:t>of degree two.</a:t>
            </a:r>
          </a:p>
          <a:p>
            <a:pPr lvl="1" eaLnBrk="1" hangingPunct="1"/>
            <a:r>
              <a:rPr lang="en-US" sz="2400" smtClean="0"/>
              <a:t>Three entities have a </a:t>
            </a:r>
            <a:r>
              <a:rPr lang="en-US" sz="2400" b="1" smtClean="0">
                <a:solidFill>
                  <a:srgbClr val="0099CC"/>
                </a:solidFill>
              </a:rPr>
              <a:t>ternary relationship</a:t>
            </a:r>
            <a:r>
              <a:rPr lang="en-US" sz="2400" smtClean="0">
                <a:solidFill>
                  <a:srgbClr val="0099CC"/>
                </a:solidFill>
              </a:rPr>
              <a:t> </a:t>
            </a:r>
            <a:r>
              <a:rPr lang="en-US" sz="2400" smtClean="0"/>
              <a:t>of degree three.</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15</a:t>
            </a:fld>
            <a:endParaRPr lang="en-US" smtClean="0"/>
          </a:p>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Binary Relationship</a:t>
            </a:r>
          </a:p>
        </p:txBody>
      </p:sp>
      <p:pic>
        <p:nvPicPr>
          <p:cNvPr id="1843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65200" y="2182813"/>
            <a:ext cx="7289800" cy="12350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16</a:t>
            </a:fld>
            <a:endParaRPr lang="en-US" smtClean="0"/>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Ternary Relationship</a:t>
            </a:r>
          </a:p>
        </p:txBody>
      </p:sp>
      <p:pic>
        <p:nvPicPr>
          <p:cNvPr id="19461" name="Picture 7"/>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73088" y="1905000"/>
            <a:ext cx="8074025" cy="24066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17</a:t>
            </a:fld>
            <a:endParaRPr lang="en-US" smtClean="0"/>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Entities and Tables</a:t>
            </a:r>
          </a:p>
        </p:txBody>
      </p:sp>
      <p:sp>
        <p:nvSpPr>
          <p:cNvPr id="20483" name="Rectangle 3"/>
          <p:cNvSpPr>
            <a:spLocks noGrp="1" noChangeArrowheads="1"/>
          </p:cNvSpPr>
          <p:nvPr>
            <p:ph type="body" idx="1"/>
          </p:nvPr>
        </p:nvSpPr>
        <p:spPr/>
        <p:txBody>
          <a:bodyPr/>
          <a:lstStyle/>
          <a:p>
            <a:pPr eaLnBrk="1" hangingPunct="1"/>
            <a:r>
              <a:rPr lang="en-US" smtClean="0"/>
              <a:t>The principle difference between an entity and a table (relation) is that you can express a relationship between entities without using foreign keys.</a:t>
            </a:r>
          </a:p>
          <a:p>
            <a:pPr eaLnBrk="1" hangingPunct="1"/>
            <a:r>
              <a:rPr lang="en-US" smtClean="0"/>
              <a:t>This makes it easier to work with entities in the early design process where the very existence of entities and the relationships between them is uncertain.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18</a:t>
            </a:fld>
            <a:endParaRPr lang="en-US" smtClean="0"/>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Cardinality</a:t>
            </a:r>
          </a:p>
        </p:txBody>
      </p:sp>
      <p:sp>
        <p:nvSpPr>
          <p:cNvPr id="21507"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Cardinality</a:t>
            </a:r>
            <a:r>
              <a:rPr lang="en-US" smtClean="0"/>
              <a:t> means “count,” and is expressed as a number.</a:t>
            </a:r>
          </a:p>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buClr>
                <a:schemeClr val="tx1"/>
              </a:buClr>
            </a:pPr>
            <a:r>
              <a:rPr lang="en-US" b="1" smtClean="0">
                <a:solidFill>
                  <a:srgbClr val="0099CC"/>
                </a:solidFill>
              </a:rPr>
              <a:t>Minimum cardinality</a:t>
            </a:r>
            <a:r>
              <a:rPr lang="en-US" smtClean="0">
                <a:solidFill>
                  <a:srgbClr val="0099CC"/>
                </a:solidFill>
              </a:rPr>
              <a:t> </a:t>
            </a:r>
            <a:r>
              <a:rPr lang="en-US" smtClean="0"/>
              <a:t>is the minimum number of entity instances that </a:t>
            </a:r>
            <a:r>
              <a:rPr lang="en-US" b="1" i="1" smtClean="0">
                <a:solidFill>
                  <a:srgbClr val="0099CC"/>
                </a:solidFill>
              </a:rPr>
              <a:t>must</a:t>
            </a:r>
            <a:r>
              <a:rPr lang="en-US" i="1" smtClean="0"/>
              <a:t> </a:t>
            </a:r>
            <a:r>
              <a:rPr lang="en-US" smtClean="0"/>
              <a:t>participate in a relationship.</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19</a:t>
            </a:fld>
            <a:endParaRPr lang="en-US" smtClean="0"/>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r>
              <a:rPr lang="en-US" sz="2400" smtClean="0"/>
              <a:t>To understand the two-phase data modeling/database design process</a:t>
            </a:r>
          </a:p>
          <a:p>
            <a:pPr eaLnBrk="1" hangingPunct="1"/>
            <a:r>
              <a:rPr lang="en-US" sz="2400" smtClean="0"/>
              <a:t>To understand the purpose of the data modeling process</a:t>
            </a:r>
          </a:p>
          <a:p>
            <a:pPr eaLnBrk="1" hangingPunct="1"/>
            <a:r>
              <a:rPr lang="en-US" sz="2400" smtClean="0"/>
              <a:t>To understand entity-relationship (E-R) diagrams</a:t>
            </a:r>
          </a:p>
          <a:p>
            <a:pPr eaLnBrk="1" hangingPunct="1"/>
            <a:r>
              <a:rPr lang="en-US" sz="2400" smtClean="0"/>
              <a:t>To be able to determine entities, attributes, and relationships</a:t>
            </a:r>
          </a:p>
          <a:p>
            <a:pPr eaLnBrk="1" hangingPunct="1"/>
            <a:r>
              <a:rPr lang="en-US" sz="2400" smtClean="0"/>
              <a:t>To be able to create entity identifiers</a:t>
            </a:r>
          </a:p>
          <a:p>
            <a:pPr eaLnBrk="1" hangingPunct="1"/>
            <a:r>
              <a:rPr lang="en-US" sz="2400" smtClean="0"/>
              <a:t>To be able to determine minimum and maximum cardinalities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Maximum Cardinality</a:t>
            </a:r>
          </a:p>
        </p:txBody>
      </p:sp>
      <p:sp>
        <p:nvSpPr>
          <p:cNvPr id="22531"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r>
              <a:rPr lang="en-US" smtClean="0"/>
              <a:t>There are three types of maximum cardinality:</a:t>
            </a:r>
          </a:p>
          <a:p>
            <a:pPr lvl="1" eaLnBrk="1" hangingPunct="1"/>
            <a:r>
              <a:rPr lang="en-US" smtClean="0"/>
              <a:t>One-to-One [1:1]</a:t>
            </a:r>
          </a:p>
          <a:p>
            <a:pPr lvl="1" eaLnBrk="1" hangingPunct="1"/>
            <a:r>
              <a:rPr lang="en-US" smtClean="0"/>
              <a:t>One-to-Many [1:N]</a:t>
            </a:r>
          </a:p>
          <a:p>
            <a:pPr lvl="1" eaLnBrk="1" hangingPunct="1"/>
            <a:r>
              <a:rPr lang="en-US" smtClean="0"/>
              <a:t>Many-to-Many [N:M]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smtClean="0"/>
              <a:t>The Three Types of</a:t>
            </a:r>
            <a:br>
              <a:rPr lang="en-US" sz="4000" smtClean="0"/>
            </a:br>
            <a:r>
              <a:rPr lang="en-US" sz="4000" smtClean="0"/>
              <a:t>Maximum Cardinality</a:t>
            </a:r>
          </a:p>
        </p:txBody>
      </p:sp>
      <p:pic>
        <p:nvPicPr>
          <p:cNvPr id="23557" name="Picture 6" descr="C:\Users\Auer.WWU\Auer-Projects\Kroenke-Auer-Projects\Kroenke-Auer-DBP-e11\DBP-e11-Supplements\Images\Chapter05\Fig5-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531938"/>
            <a:ext cx="6553200" cy="46609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21</a:t>
            </a:fld>
            <a:endParaRPr lang="en-US" smtClean="0"/>
          </a:p>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Parent and Child Entities</a:t>
            </a:r>
          </a:p>
        </p:txBody>
      </p:sp>
      <p:sp>
        <p:nvSpPr>
          <p:cNvPr id="24579" name="Rectangle 3"/>
          <p:cNvSpPr>
            <a:spLocks noGrp="1" noChangeArrowheads="1"/>
          </p:cNvSpPr>
          <p:nvPr>
            <p:ph type="body" sz="half" idx="1"/>
          </p:nvPr>
        </p:nvSpPr>
        <p:spPr>
          <a:xfrm>
            <a:off x="457200" y="1600200"/>
            <a:ext cx="8153400" cy="2971800"/>
          </a:xfrm>
        </p:spPr>
        <p:txBody>
          <a:bodyPr/>
          <a:lstStyle/>
          <a:p>
            <a:pPr eaLnBrk="1" hangingPunct="1">
              <a:lnSpc>
                <a:spcPct val="90000"/>
              </a:lnSpc>
            </a:pPr>
            <a:r>
              <a:rPr lang="en-US" sz="2800" smtClean="0"/>
              <a:t>In a one-to-many relationship:</a:t>
            </a:r>
          </a:p>
          <a:p>
            <a:pPr lvl="1" eaLnBrk="1" hangingPunct="1">
              <a:lnSpc>
                <a:spcPct val="90000"/>
              </a:lnSpc>
            </a:pPr>
            <a:r>
              <a:rPr lang="en-US" sz="2400" smtClean="0"/>
              <a:t>The entity on the one side of the relationship is called the </a:t>
            </a:r>
            <a:r>
              <a:rPr lang="en-US" sz="2400" b="1" smtClean="0">
                <a:solidFill>
                  <a:srgbClr val="0099CC"/>
                </a:solidFill>
              </a:rPr>
              <a:t>parent entity</a:t>
            </a:r>
            <a:r>
              <a:rPr lang="en-US" sz="2400" smtClean="0"/>
              <a:t> or just the </a:t>
            </a:r>
            <a:r>
              <a:rPr lang="en-US" sz="2400" b="1" smtClean="0">
                <a:solidFill>
                  <a:srgbClr val="0099CC"/>
                </a:solidFill>
              </a:rPr>
              <a:t>parent</a:t>
            </a:r>
            <a:r>
              <a:rPr lang="en-US" sz="2400" smtClean="0"/>
              <a:t>.</a:t>
            </a:r>
          </a:p>
          <a:p>
            <a:pPr lvl="1" eaLnBrk="1" hangingPunct="1">
              <a:lnSpc>
                <a:spcPct val="90000"/>
              </a:lnSpc>
            </a:pPr>
            <a:r>
              <a:rPr lang="en-US" sz="2400" smtClean="0"/>
              <a:t>The entity on the many side of the relationship is called the </a:t>
            </a:r>
            <a:r>
              <a:rPr lang="en-US" sz="2400" b="1" smtClean="0">
                <a:solidFill>
                  <a:srgbClr val="0099CC"/>
                </a:solidFill>
              </a:rPr>
              <a:t>child entity</a:t>
            </a:r>
            <a:r>
              <a:rPr lang="en-US" sz="2400" smtClean="0"/>
              <a:t> or just the </a:t>
            </a:r>
            <a:r>
              <a:rPr lang="en-US" sz="2400" b="1" smtClean="0">
                <a:solidFill>
                  <a:srgbClr val="0099CC"/>
                </a:solidFill>
              </a:rPr>
              <a:t>child</a:t>
            </a:r>
            <a:r>
              <a:rPr lang="en-US" sz="2400" smtClean="0"/>
              <a:t>.</a:t>
            </a:r>
          </a:p>
          <a:p>
            <a:pPr eaLnBrk="1" hangingPunct="1">
              <a:lnSpc>
                <a:spcPct val="90000"/>
              </a:lnSpc>
            </a:pPr>
            <a:r>
              <a:rPr lang="en-US" sz="2800" smtClean="0"/>
              <a:t>In the figure below, EMPLOYEE is the parent and COMPUTER is the child:</a:t>
            </a:r>
          </a:p>
        </p:txBody>
      </p:sp>
      <p:pic>
        <p:nvPicPr>
          <p:cNvPr id="24582"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01750" y="4800600"/>
            <a:ext cx="6921500" cy="12525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5-</a:t>
            </a:r>
            <a:fld id="{3CFF08FC-AA72-4DAF-B5B6-932EF7C48D40}"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HAS-A Relationships</a:t>
            </a:r>
          </a:p>
        </p:txBody>
      </p:sp>
      <p:sp>
        <p:nvSpPr>
          <p:cNvPr id="25603" name="Rectangle 3"/>
          <p:cNvSpPr>
            <a:spLocks noGrp="1" noChangeArrowheads="1"/>
          </p:cNvSpPr>
          <p:nvPr>
            <p:ph type="body" idx="1"/>
          </p:nvPr>
        </p:nvSpPr>
        <p:spPr/>
        <p:txBody>
          <a:bodyPr/>
          <a:lstStyle/>
          <a:p>
            <a:pPr eaLnBrk="1" hangingPunct="1"/>
            <a:r>
              <a:rPr lang="en-US" smtClean="0"/>
              <a:t>The relationships we have been discussing are known as </a:t>
            </a:r>
            <a:r>
              <a:rPr lang="en-US" b="1" smtClean="0">
                <a:solidFill>
                  <a:srgbClr val="0099CC"/>
                </a:solidFill>
              </a:rPr>
              <a:t>HAS-A relationships</a:t>
            </a:r>
            <a:r>
              <a:rPr lang="en-US" smtClean="0"/>
              <a:t>:</a:t>
            </a:r>
          </a:p>
          <a:p>
            <a:pPr lvl="1" eaLnBrk="1" hangingPunct="1"/>
            <a:r>
              <a:rPr lang="en-US" smtClean="0"/>
              <a:t>Each entity instance </a:t>
            </a:r>
            <a:r>
              <a:rPr lang="en-US" b="1" i="1" smtClean="0">
                <a:solidFill>
                  <a:srgbClr val="0099CC"/>
                </a:solidFill>
              </a:rPr>
              <a:t>has</a:t>
            </a:r>
            <a:r>
              <a:rPr lang="en-US" i="1" smtClean="0"/>
              <a:t> </a:t>
            </a:r>
            <a:r>
              <a:rPr lang="en-US" b="1" i="1" smtClean="0">
                <a:solidFill>
                  <a:srgbClr val="0099CC"/>
                </a:solidFill>
              </a:rPr>
              <a:t>a</a:t>
            </a:r>
            <a:r>
              <a:rPr lang="en-US" smtClean="0"/>
              <a:t> relationship with another entity instance.</a:t>
            </a:r>
          </a:p>
          <a:p>
            <a:pPr lvl="2" eaLnBrk="1" hangingPunct="1"/>
            <a:r>
              <a:rPr lang="en-US" smtClean="0"/>
              <a:t>An EMPLOYEE </a:t>
            </a:r>
            <a:r>
              <a:rPr lang="en-US" b="1" i="1" smtClean="0">
                <a:solidFill>
                  <a:srgbClr val="0099CC"/>
                </a:solidFill>
              </a:rPr>
              <a:t>has one or more</a:t>
            </a:r>
            <a:r>
              <a:rPr lang="en-US" b="1" smtClean="0">
                <a:solidFill>
                  <a:srgbClr val="0099CC"/>
                </a:solidFill>
              </a:rPr>
              <a:t> </a:t>
            </a:r>
            <a:r>
              <a:rPr lang="en-US" smtClean="0"/>
              <a:t>COMPUTERs.</a:t>
            </a:r>
          </a:p>
          <a:p>
            <a:pPr lvl="2" eaLnBrk="1" hangingPunct="1"/>
            <a:r>
              <a:rPr lang="en-US" smtClean="0"/>
              <a:t>A COMPUTER </a:t>
            </a:r>
            <a:r>
              <a:rPr lang="en-US" b="1" i="1" smtClean="0">
                <a:solidFill>
                  <a:srgbClr val="0099CC"/>
                </a:solidFill>
              </a:rPr>
              <a:t>has one</a:t>
            </a:r>
            <a:r>
              <a:rPr lang="en-US" smtClean="0"/>
              <a:t> assigned EMPLOYEE.</a:t>
            </a:r>
          </a:p>
          <a:p>
            <a:pPr eaLnBrk="1" hangingPunct="1">
              <a:buFontTx/>
              <a:buNone/>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Minimum Cardinality</a:t>
            </a:r>
          </a:p>
        </p:txBody>
      </p:sp>
      <p:sp>
        <p:nvSpPr>
          <p:cNvPr id="26627"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Minimum cardinality</a:t>
            </a:r>
            <a:r>
              <a:rPr lang="en-US" sz="2800" smtClean="0"/>
              <a:t> is the minimum number of entity instances that </a:t>
            </a:r>
            <a:r>
              <a:rPr lang="en-US" sz="2800" b="1" i="1" smtClean="0">
                <a:solidFill>
                  <a:srgbClr val="0099CC"/>
                </a:solidFill>
              </a:rPr>
              <a:t>must</a:t>
            </a:r>
            <a:r>
              <a:rPr lang="en-US" sz="2800" smtClean="0"/>
              <a:t> participate in a relationship.</a:t>
            </a:r>
          </a:p>
          <a:p>
            <a:pPr eaLnBrk="1" hangingPunct="1">
              <a:lnSpc>
                <a:spcPct val="90000"/>
              </a:lnSpc>
            </a:pPr>
            <a:r>
              <a:rPr lang="en-US" sz="2800" smtClean="0"/>
              <a:t>Minimums are generally stated as either zero or one:</a:t>
            </a:r>
          </a:p>
          <a:p>
            <a:pPr lvl="1" eaLnBrk="1" hangingPunct="1">
              <a:lnSpc>
                <a:spcPct val="90000"/>
              </a:lnSpc>
            </a:pPr>
            <a:r>
              <a:rPr lang="en-US" sz="2400" smtClean="0"/>
              <a:t>IF </a:t>
            </a:r>
            <a:r>
              <a:rPr lang="en-US" sz="2400" b="1" smtClean="0">
                <a:solidFill>
                  <a:srgbClr val="0099CC"/>
                </a:solidFill>
              </a:rPr>
              <a:t>zero [0]</a:t>
            </a:r>
            <a:r>
              <a:rPr lang="en-US" sz="2400" smtClean="0"/>
              <a:t> THEN participation in the relationship by the entity is </a:t>
            </a:r>
            <a:r>
              <a:rPr lang="en-US" sz="2400" b="1" smtClean="0">
                <a:solidFill>
                  <a:srgbClr val="0099CC"/>
                </a:solidFill>
              </a:rPr>
              <a:t>optional</a:t>
            </a:r>
            <a:r>
              <a:rPr lang="en-US" sz="2400" smtClean="0"/>
              <a:t>, and </a:t>
            </a:r>
            <a:r>
              <a:rPr lang="en-US" sz="2400" b="1" i="1" smtClean="0">
                <a:solidFill>
                  <a:srgbClr val="0099CC"/>
                </a:solidFill>
              </a:rPr>
              <a:t>no</a:t>
            </a:r>
            <a:r>
              <a:rPr lang="en-US" sz="2400" smtClean="0"/>
              <a:t> entity instance must participate in the relationship.</a:t>
            </a:r>
          </a:p>
          <a:p>
            <a:pPr lvl="1" eaLnBrk="1" hangingPunct="1">
              <a:lnSpc>
                <a:spcPct val="90000"/>
              </a:lnSpc>
            </a:pPr>
            <a:r>
              <a:rPr lang="en-US" sz="2400" smtClean="0"/>
              <a:t>IF </a:t>
            </a:r>
            <a:r>
              <a:rPr lang="en-US" sz="2400" b="1" smtClean="0">
                <a:solidFill>
                  <a:srgbClr val="0099CC"/>
                </a:solidFill>
              </a:rPr>
              <a:t>one [1]</a:t>
            </a:r>
            <a:r>
              <a:rPr lang="en-US" sz="2400" smtClean="0"/>
              <a:t> THEN participation in the relationship by the entity is </a:t>
            </a:r>
            <a:r>
              <a:rPr lang="en-US" sz="2400" b="1" smtClean="0">
                <a:solidFill>
                  <a:srgbClr val="0099CC"/>
                </a:solidFill>
              </a:rPr>
              <a:t>mandatory</a:t>
            </a:r>
            <a:r>
              <a:rPr lang="en-US" sz="2400" smtClean="0"/>
              <a:t>, and </a:t>
            </a:r>
            <a:r>
              <a:rPr lang="en-US" sz="2400" b="1" i="1" smtClean="0">
                <a:solidFill>
                  <a:srgbClr val="0099CC"/>
                </a:solidFill>
              </a:rPr>
              <a:t>at least one</a:t>
            </a:r>
            <a:r>
              <a:rPr lang="en-US" sz="2400" smtClean="0"/>
              <a:t> entity instance must participate in the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Indicating Minimum Cardinality</a:t>
            </a:r>
          </a:p>
        </p:txBody>
      </p:sp>
      <p:sp>
        <p:nvSpPr>
          <p:cNvPr id="27651" name="Rectangle 3"/>
          <p:cNvSpPr>
            <a:spLocks noGrp="1" noChangeArrowheads="1"/>
          </p:cNvSpPr>
          <p:nvPr>
            <p:ph type="body" idx="1"/>
          </p:nvPr>
        </p:nvSpPr>
        <p:spPr/>
        <p:txBody>
          <a:bodyPr/>
          <a:lstStyle/>
          <a:p>
            <a:pPr eaLnBrk="1" hangingPunct="1"/>
            <a:r>
              <a:rPr lang="en-US" smtClean="0"/>
              <a:t>As shown in the examples in a following slide:</a:t>
            </a:r>
          </a:p>
          <a:p>
            <a:pPr lvl="1" eaLnBrk="1" hangingPunct="1"/>
            <a:r>
              <a:rPr lang="en-US" b="1" smtClean="0"/>
              <a:t>Minimum cardinality of zero [0]</a:t>
            </a:r>
            <a:r>
              <a:rPr lang="en-US" smtClean="0"/>
              <a:t> indicating </a:t>
            </a:r>
            <a:r>
              <a:rPr lang="en-US" b="1" i="1" smtClean="0">
                <a:solidFill>
                  <a:srgbClr val="0099CC"/>
                </a:solidFill>
              </a:rPr>
              <a:t>optional</a:t>
            </a:r>
            <a:r>
              <a:rPr lang="en-US" smtClean="0"/>
              <a:t> participation is indicated by placing an </a:t>
            </a:r>
            <a:r>
              <a:rPr lang="en-US" b="1" smtClean="0">
                <a:solidFill>
                  <a:srgbClr val="0099CC"/>
                </a:solidFill>
              </a:rPr>
              <a:t>oval</a:t>
            </a:r>
            <a:r>
              <a:rPr lang="en-US" smtClean="0"/>
              <a:t> next to the optional entity.</a:t>
            </a:r>
          </a:p>
          <a:p>
            <a:pPr lvl="1" eaLnBrk="1" hangingPunct="1"/>
            <a:r>
              <a:rPr lang="en-US" b="1" smtClean="0"/>
              <a:t>Minimum cardinality of one [1]</a:t>
            </a:r>
            <a:r>
              <a:rPr lang="en-US" smtClean="0"/>
              <a:t> indicating </a:t>
            </a:r>
            <a:r>
              <a:rPr lang="en-US" b="1" i="1" smtClean="0">
                <a:solidFill>
                  <a:srgbClr val="0099CC"/>
                </a:solidFill>
              </a:rPr>
              <a:t>mandatory (required)</a:t>
            </a:r>
            <a:r>
              <a:rPr lang="en-US" smtClean="0">
                <a:solidFill>
                  <a:srgbClr val="0099CC"/>
                </a:solidFill>
              </a:rPr>
              <a:t> </a:t>
            </a:r>
            <a:r>
              <a:rPr lang="en-US" smtClean="0"/>
              <a:t>participation is indicated by placing a </a:t>
            </a:r>
            <a:r>
              <a:rPr lang="en-US" b="1" smtClean="0">
                <a:solidFill>
                  <a:srgbClr val="0099CC"/>
                </a:solidFill>
              </a:rPr>
              <a:t>vertical hash mark</a:t>
            </a:r>
            <a:r>
              <a:rPr lang="en-US" smtClean="0"/>
              <a:t> next to the required entity.</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Reading Minimum Cardinality</a:t>
            </a:r>
          </a:p>
        </p:txBody>
      </p:sp>
      <p:sp>
        <p:nvSpPr>
          <p:cNvPr id="28675" name="Rectangle 3"/>
          <p:cNvSpPr>
            <a:spLocks noGrp="1" noChangeArrowheads="1"/>
          </p:cNvSpPr>
          <p:nvPr>
            <p:ph type="body" idx="1"/>
          </p:nvPr>
        </p:nvSpPr>
        <p:spPr/>
        <p:txBody>
          <a:bodyPr/>
          <a:lstStyle/>
          <a:p>
            <a:pPr eaLnBrk="1" hangingPunct="1"/>
            <a:r>
              <a:rPr lang="en-US" smtClean="0"/>
              <a:t>Look toward the entity in question:</a:t>
            </a:r>
          </a:p>
          <a:p>
            <a:pPr lvl="1" eaLnBrk="1" hangingPunct="1"/>
            <a:r>
              <a:rPr lang="en-US" smtClean="0"/>
              <a:t>IF you see an </a:t>
            </a:r>
            <a:r>
              <a:rPr lang="en-US" b="1" smtClean="0">
                <a:solidFill>
                  <a:srgbClr val="0099CC"/>
                </a:solidFill>
              </a:rPr>
              <a:t>oval</a:t>
            </a:r>
            <a:r>
              <a:rPr lang="en-US" smtClean="0"/>
              <a:t> THEN that entity is </a:t>
            </a:r>
            <a:r>
              <a:rPr lang="en-US" b="1" smtClean="0">
                <a:solidFill>
                  <a:srgbClr val="0099CC"/>
                </a:solidFill>
              </a:rPr>
              <a:t>optional</a:t>
            </a:r>
            <a:r>
              <a:rPr lang="en-US" smtClean="0"/>
              <a:t> (minimum cardinality of zero [0]).</a:t>
            </a:r>
          </a:p>
          <a:p>
            <a:pPr lvl="1" eaLnBrk="1" hangingPunct="1"/>
            <a:r>
              <a:rPr lang="en-US" smtClean="0"/>
              <a:t>IF you see a </a:t>
            </a:r>
            <a:r>
              <a:rPr lang="en-US" b="1" smtClean="0">
                <a:solidFill>
                  <a:srgbClr val="0099CC"/>
                </a:solidFill>
              </a:rPr>
              <a:t>vertical hash mark</a:t>
            </a:r>
            <a:r>
              <a:rPr lang="en-US" smtClean="0">
                <a:solidFill>
                  <a:srgbClr val="0099CC"/>
                </a:solidFill>
              </a:rPr>
              <a:t> </a:t>
            </a:r>
            <a:r>
              <a:rPr lang="en-US" smtClean="0"/>
              <a:t>THEN that entity is </a:t>
            </a:r>
            <a:r>
              <a:rPr lang="en-US" b="1" smtClean="0">
                <a:solidFill>
                  <a:srgbClr val="0099CC"/>
                </a:solidFill>
              </a:rPr>
              <a:t>mandatory</a:t>
            </a:r>
            <a:r>
              <a:rPr lang="en-US" smtClean="0"/>
              <a:t> (required) (minimum cardinality of one [	1]).</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smtClean="0"/>
              <a:t>The Three Types of</a:t>
            </a:r>
            <a:br>
              <a:rPr lang="en-US" sz="4000" smtClean="0"/>
            </a:br>
            <a:r>
              <a:rPr lang="en-US" sz="4000" smtClean="0"/>
              <a:t>Minimum Cardinality</a:t>
            </a:r>
          </a:p>
        </p:txBody>
      </p:sp>
      <p:pic>
        <p:nvPicPr>
          <p:cNvPr id="29701" name="Picture 6" descr="C:\Users\Auer.WWU\Auer-Projects\Kroenke-Auer-Projects\Kroenke-Auer-DBP-e11\DBP-e11-Supplements\Images\Chapter05\Fig5-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3500" y="1508125"/>
            <a:ext cx="6477000" cy="46005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4000" dirty="0" smtClean="0"/>
              <a:t>Data Modeling Notation:</a:t>
            </a:r>
            <a:br>
              <a:rPr lang="en-US" sz="4000" dirty="0" smtClean="0"/>
            </a:br>
            <a:r>
              <a:rPr lang="en-US" sz="4000" dirty="0" smtClean="0"/>
              <a:t>IE Crow’s Foot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28</a:t>
            </a:fld>
            <a:endParaRPr lang="en-US" smtClean="0"/>
          </a:p>
          <a:p>
            <a:endParaRPr lang="en-US"/>
          </a:p>
        </p:txBody>
      </p:sp>
      <p:pic>
        <p:nvPicPr>
          <p:cNvPr id="4" name="Picture 3"/>
          <p:cNvPicPr>
            <a:picLocks noChangeAspect="1"/>
          </p:cNvPicPr>
          <p:nvPr/>
        </p:nvPicPr>
        <p:blipFill>
          <a:blip r:embed="rId3"/>
          <a:stretch>
            <a:fillRect/>
          </a:stretch>
        </p:blipFill>
        <p:spPr>
          <a:xfrm>
            <a:off x="1159895" y="1565570"/>
            <a:ext cx="6824209" cy="45285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597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p:txBody>
          <a:bodyPr/>
          <a:lstStyle/>
          <a:p>
            <a:pPr eaLnBrk="1" hangingPunct="1"/>
            <a:r>
              <a:rPr lang="en-US" sz="4000" smtClean="0"/>
              <a:t>Data Modeling Notation:</a:t>
            </a:r>
            <a:br>
              <a:rPr lang="en-US" sz="4000" smtClean="0"/>
            </a:br>
            <a:r>
              <a:rPr lang="en-US" sz="4000" smtClean="0"/>
              <a:t>IE Crow’s Foot 1:N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type="body" idx="1"/>
          </p:nvPr>
        </p:nvSpPr>
        <p:spPr/>
        <p:txBody>
          <a:bodyPr/>
          <a:lstStyle/>
          <a:p>
            <a:pPr eaLnBrk="1" hangingPunct="1"/>
            <a:r>
              <a:rPr lang="en-US" sz="2400" smtClean="0"/>
              <a:t>To understand variations of the E-R model</a:t>
            </a:r>
          </a:p>
          <a:p>
            <a:pPr eaLnBrk="1" hangingPunct="1"/>
            <a:r>
              <a:rPr lang="en-US" sz="2400" smtClean="0"/>
              <a:t>To understand and be able to use ID-dependent and other weak entities</a:t>
            </a:r>
          </a:p>
          <a:p>
            <a:pPr eaLnBrk="1" hangingPunct="1"/>
            <a:r>
              <a:rPr lang="en-US" sz="2400" smtClean="0"/>
              <a:t>To understand and be able to use supertype/subtype entities</a:t>
            </a:r>
          </a:p>
          <a:p>
            <a:pPr eaLnBrk="1" hangingPunct="1"/>
            <a:r>
              <a:rPr lang="en-US" sz="2400" smtClean="0"/>
              <a:t>To understand and be able to use strong entity patterns</a:t>
            </a:r>
          </a:p>
          <a:p>
            <a:pPr eaLnBrk="1" hangingPunct="1"/>
            <a:r>
              <a:rPr lang="en-US" sz="2400" smtClean="0"/>
              <a:t>To understand and be able to use the ID-dependent association pattern</a:t>
            </a:r>
          </a:p>
          <a:p>
            <a:pPr eaLnBrk="1" hangingPunct="1"/>
            <a:r>
              <a:rPr lang="en-US" sz="2400" smtClean="0"/>
              <a:t>To understand and be able to use the ID-dependent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a:t>
            </a:fld>
            <a:endParaRPr lang="en-US" smtClean="0"/>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905000"/>
            <a:ext cx="75247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p:txBody>
          <a:bodyPr/>
          <a:lstStyle/>
          <a:p>
            <a:pPr eaLnBrk="1" hangingPunct="1"/>
            <a:r>
              <a:rPr lang="en-US" sz="4000" smtClean="0"/>
              <a:t>Data Modeling Notation:</a:t>
            </a:r>
            <a:br>
              <a:rPr lang="en-US" sz="4000" smtClean="0"/>
            </a:br>
            <a:r>
              <a:rPr lang="en-US" sz="4000" smtClean="0"/>
              <a:t>IE Crow’s Foot N:M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30</a:t>
            </a:fld>
            <a:endParaRPr lang="en-US" smtClean="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ID-Dependent Entities</a:t>
            </a:r>
          </a:p>
        </p:txBody>
      </p:sp>
      <p:sp>
        <p:nvSpPr>
          <p:cNvPr id="33795" name="Rectangle 3"/>
          <p:cNvSpPr>
            <a:spLocks noGrp="1" noChangeArrowheads="1"/>
          </p:cNvSpPr>
          <p:nvPr>
            <p:ph type="body" idx="1"/>
          </p:nvPr>
        </p:nvSpPr>
        <p:spPr/>
        <p:txBody>
          <a:bodyPr/>
          <a:lstStyle/>
          <a:p>
            <a:pPr eaLnBrk="1" hangingPunct="1"/>
            <a:r>
              <a:rPr lang="en-US" sz="2800" smtClean="0"/>
              <a:t>An </a:t>
            </a:r>
            <a:r>
              <a:rPr lang="en-US" sz="2800" b="1" smtClean="0">
                <a:solidFill>
                  <a:srgbClr val="0099CC"/>
                </a:solidFill>
              </a:rPr>
              <a:t>ID-dependent entity</a:t>
            </a:r>
            <a:r>
              <a:rPr lang="en-US" sz="2800" smtClean="0"/>
              <a:t> is an entity (child) whose identifier includes the identifier of another entity (parent).</a:t>
            </a:r>
          </a:p>
          <a:p>
            <a:pPr eaLnBrk="1" hangingPunct="1"/>
            <a:r>
              <a:rPr lang="en-US" sz="2800" smtClean="0"/>
              <a:t>The ID-dependent entity is a logical extension or subunit of the parent:</a:t>
            </a:r>
          </a:p>
          <a:p>
            <a:pPr lvl="1" eaLnBrk="1" hangingPunct="1"/>
            <a:r>
              <a:rPr lang="en-US" sz="2400" smtClean="0"/>
              <a:t>BUILDING : APARTMENT</a:t>
            </a:r>
          </a:p>
          <a:p>
            <a:pPr lvl="1" eaLnBrk="1" hangingPunct="1"/>
            <a:r>
              <a:rPr lang="en-US" sz="2400" smtClean="0"/>
              <a:t>PAINTING : PRINT</a:t>
            </a:r>
          </a:p>
          <a:p>
            <a:pPr eaLnBrk="1" hangingPunct="1"/>
            <a:r>
              <a:rPr lang="en-US" sz="2800" smtClean="0"/>
              <a:t>The minimum cardinality from the ID-dependent entity to the parent is always </a:t>
            </a:r>
            <a:r>
              <a:rPr lang="en-US" sz="2800" i="1" smtClean="0"/>
              <a:t>one</a:t>
            </a:r>
            <a:r>
              <a:rPr lang="en-US" sz="280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31</a:t>
            </a:fld>
            <a:endParaRPr lang="en-US" smtClean="0"/>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ID-Dependent Entities</a:t>
            </a:r>
          </a:p>
        </p:txBody>
      </p:sp>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60500"/>
            <a:ext cx="6111875"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32</a:t>
            </a:fld>
            <a:endParaRPr lang="en-US" smtClean="0"/>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Weak Entities</a:t>
            </a:r>
          </a:p>
        </p:txBody>
      </p:sp>
      <p:sp>
        <p:nvSpPr>
          <p:cNvPr id="35843" name="Rectangle 3"/>
          <p:cNvSpPr>
            <a:spLocks noGrp="1" noChangeArrowheads="1"/>
          </p:cNvSpPr>
          <p:nvPr>
            <p:ph type="body" idx="1"/>
          </p:nvPr>
        </p:nvSpPr>
        <p:spPr/>
        <p:txBody>
          <a:bodyPr/>
          <a:lstStyle/>
          <a:p>
            <a:pPr eaLnBrk="1" hangingPunct="1"/>
            <a:r>
              <a:rPr lang="en-US" smtClean="0"/>
              <a:t>A </a:t>
            </a:r>
            <a:r>
              <a:rPr lang="en-US" smtClean="0">
                <a:solidFill>
                  <a:srgbClr val="0099CC"/>
                </a:solidFill>
              </a:rPr>
              <a:t>weak entity</a:t>
            </a:r>
            <a:r>
              <a:rPr lang="en-US" smtClean="0"/>
              <a:t> is an entity whose existence depends upon another entity.</a:t>
            </a:r>
          </a:p>
          <a:p>
            <a:pPr eaLnBrk="1" hangingPunct="1"/>
            <a:r>
              <a:rPr lang="en-US" smtClean="0"/>
              <a:t>All ID-Dependent entities are considered weak.</a:t>
            </a:r>
          </a:p>
          <a:p>
            <a:pPr eaLnBrk="1" hangingPunct="1"/>
            <a:r>
              <a:rPr lang="en-US" smtClean="0"/>
              <a:t>There are also non-ID-dependent weak entities.</a:t>
            </a:r>
          </a:p>
          <a:p>
            <a:pPr lvl="1" eaLnBrk="1" hangingPunct="1"/>
            <a:r>
              <a:rPr lang="en-US" smtClean="0"/>
              <a:t>The identifier of the parent does </a:t>
            </a:r>
            <a:r>
              <a:rPr lang="en-US" i="1" smtClean="0"/>
              <a:t>not </a:t>
            </a:r>
            <a:r>
              <a:rPr lang="en-US" smtClean="0"/>
              <a:t>appear in the identifier of the weak child entity.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33</a:t>
            </a:fld>
            <a:endParaRPr lang="en-US" smtClean="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Weak Entities</a:t>
            </a:r>
          </a:p>
        </p:txBody>
      </p:sp>
      <p:pic>
        <p:nvPicPr>
          <p:cNvPr id="36869"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36838" y="1524000"/>
            <a:ext cx="3840162" cy="47244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34</a:t>
            </a:fld>
            <a:endParaRPr lang="en-US" smtClean="0"/>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ID-Dependent and Weak Entities</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600200"/>
            <a:ext cx="8096250"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35</a:t>
            </a:fld>
            <a:endParaRPr lang="en-US" smtClean="0"/>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Subtype Entities</a:t>
            </a:r>
          </a:p>
        </p:txBody>
      </p:sp>
      <p:sp>
        <p:nvSpPr>
          <p:cNvPr id="38915" name="Rectangle 3"/>
          <p:cNvSpPr>
            <a:spLocks noGrp="1" noChangeArrowheads="1"/>
          </p:cNvSpPr>
          <p:nvPr>
            <p:ph type="body" idx="1"/>
          </p:nvPr>
        </p:nvSpPr>
        <p:spPr/>
        <p:txBody>
          <a:bodyPr/>
          <a:lstStyle/>
          <a:p>
            <a:pPr eaLnBrk="1" hangingPunct="1">
              <a:lnSpc>
                <a:spcPct val="90000"/>
              </a:lnSpc>
            </a:pPr>
            <a:r>
              <a:rPr lang="en-US" smtClean="0"/>
              <a:t>A </a:t>
            </a:r>
            <a:r>
              <a:rPr lang="en-US" b="1" smtClean="0">
                <a:solidFill>
                  <a:srgbClr val="0099CC"/>
                </a:solidFill>
              </a:rPr>
              <a:t>subtype entity</a:t>
            </a:r>
            <a:r>
              <a:rPr lang="en-US" smtClean="0">
                <a:solidFill>
                  <a:srgbClr val="0099CC"/>
                </a:solidFill>
              </a:rPr>
              <a:t> </a:t>
            </a:r>
            <a:r>
              <a:rPr lang="en-US" smtClean="0"/>
              <a:t>is a special case of a </a:t>
            </a:r>
            <a:r>
              <a:rPr lang="en-US" b="1" smtClean="0">
                <a:solidFill>
                  <a:srgbClr val="0099CC"/>
                </a:solidFill>
              </a:rPr>
              <a:t>supertype entity</a:t>
            </a:r>
            <a:r>
              <a:rPr lang="en-US" smtClean="0"/>
              <a:t>:</a:t>
            </a:r>
          </a:p>
          <a:p>
            <a:pPr lvl="1" eaLnBrk="1" hangingPunct="1">
              <a:lnSpc>
                <a:spcPct val="90000"/>
              </a:lnSpc>
            </a:pPr>
            <a:r>
              <a:rPr lang="en-US" smtClean="0"/>
              <a:t>STUDENT :</a:t>
            </a:r>
            <a:br>
              <a:rPr lang="en-US" smtClean="0"/>
            </a:br>
            <a:r>
              <a:rPr lang="en-US" smtClean="0"/>
              <a:t>		UNDERGRADATE or GRADUATE</a:t>
            </a:r>
          </a:p>
          <a:p>
            <a:pPr eaLnBrk="1" hangingPunct="1">
              <a:lnSpc>
                <a:spcPct val="90000"/>
              </a:lnSpc>
            </a:pPr>
            <a:r>
              <a:rPr lang="en-US" smtClean="0"/>
              <a:t>The supertype contains all common attributes, while the subtypes contain specific attributes.</a:t>
            </a:r>
          </a:p>
          <a:p>
            <a:pPr eaLnBrk="1" hangingPunct="1">
              <a:lnSpc>
                <a:spcPct val="90000"/>
              </a:lnSpc>
            </a:pPr>
            <a:r>
              <a:rPr lang="en-US" smtClean="0"/>
              <a:t>The supertype may have a </a:t>
            </a:r>
            <a:r>
              <a:rPr lang="en-US" b="1" smtClean="0">
                <a:solidFill>
                  <a:srgbClr val="0099CC"/>
                </a:solidFill>
              </a:rPr>
              <a:t>discriminator</a:t>
            </a:r>
            <a:r>
              <a:rPr lang="en-US" smtClean="0"/>
              <a:t> attribute which indicates the subtype.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36</a:t>
            </a:fld>
            <a:endParaRPr lang="en-US" smtClean="0"/>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Subtypes with a Discriminator</a:t>
            </a:r>
          </a:p>
        </p:txBody>
      </p:sp>
      <p:pic>
        <p:nvPicPr>
          <p:cNvPr id="39941"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59013" y="1828800"/>
            <a:ext cx="4616450" cy="40386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37</a:t>
            </a:fld>
            <a:endParaRPr lang="en-US" smtClean="0"/>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Subtypes: Exclusive or Inclusive</a:t>
            </a:r>
          </a:p>
        </p:txBody>
      </p:sp>
      <p:sp>
        <p:nvSpPr>
          <p:cNvPr id="40963" name="Rectangle 3"/>
          <p:cNvSpPr>
            <a:spLocks noGrp="1" noChangeArrowheads="1"/>
          </p:cNvSpPr>
          <p:nvPr>
            <p:ph type="body" idx="1"/>
          </p:nvPr>
        </p:nvSpPr>
        <p:spPr/>
        <p:txBody>
          <a:bodyPr/>
          <a:lstStyle/>
          <a:p>
            <a:pPr eaLnBrk="1" hangingPunct="1"/>
            <a:r>
              <a:rPr lang="en-US" smtClean="0"/>
              <a:t>If subtypes are </a:t>
            </a:r>
            <a:r>
              <a:rPr lang="en-US" b="1" smtClean="0">
                <a:solidFill>
                  <a:srgbClr val="0099CC"/>
                </a:solidFill>
              </a:rPr>
              <a:t>exclusive</a:t>
            </a:r>
            <a:r>
              <a:rPr lang="en-US" smtClean="0"/>
              <a:t>, one supertype relates to at most one subtype.</a:t>
            </a:r>
          </a:p>
          <a:p>
            <a:pPr eaLnBrk="1" hangingPunct="1"/>
            <a:r>
              <a:rPr lang="en-US" smtClean="0"/>
              <a:t>If subtypes are </a:t>
            </a:r>
            <a:r>
              <a:rPr lang="en-US" b="1" smtClean="0">
                <a:solidFill>
                  <a:srgbClr val="0099CC"/>
                </a:solidFill>
              </a:rPr>
              <a:t>inclusive</a:t>
            </a:r>
            <a:r>
              <a:rPr lang="en-US" smtClean="0"/>
              <a:t>, one supertype can relate to one or more subtypes.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38</a:t>
            </a:fld>
            <a:endParaRPr lang="en-US" smtClean="0"/>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Subtypes: Exclusive or Inclusive</a:t>
            </a:r>
          </a:p>
        </p:txBody>
      </p:sp>
      <p:pic>
        <p:nvPicPr>
          <p:cNvPr id="41989" name="Picture 6" descr="C:\Users\Auer.WWU\Auer-Projects\Kroenke-Auer-Projects\Kroenke-Auer-DBP-e11\DBP-e11-Supplements\Images\Chapter05\Fig5-1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676400"/>
            <a:ext cx="7772400" cy="35909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39</a:t>
            </a:fld>
            <a:endParaRPr lang="en-US" smtClean="0"/>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Chapter Objectives</a:t>
            </a:r>
          </a:p>
        </p:txBody>
      </p:sp>
      <p:sp>
        <p:nvSpPr>
          <p:cNvPr id="6147" name="Rectangle 3"/>
          <p:cNvSpPr>
            <a:spLocks noGrp="1" noChangeArrowheads="1"/>
          </p:cNvSpPr>
          <p:nvPr>
            <p:ph type="body" idx="1"/>
          </p:nvPr>
        </p:nvSpPr>
        <p:spPr/>
        <p:txBody>
          <a:bodyPr/>
          <a:lstStyle/>
          <a:p>
            <a:pPr eaLnBrk="1" hangingPunct="1"/>
            <a:r>
              <a:rPr lang="en-US" sz="2400" smtClean="0"/>
              <a:t>To understand and be able to use the ID-dependent archetype/instance pattern</a:t>
            </a:r>
          </a:p>
          <a:p>
            <a:pPr eaLnBrk="1" hangingPunct="1"/>
            <a:r>
              <a:rPr lang="en-US" sz="2400" smtClean="0"/>
              <a:t>To understand and be able to use the line-item pattern</a:t>
            </a:r>
          </a:p>
          <a:p>
            <a:pPr eaLnBrk="1" hangingPunct="1"/>
            <a:r>
              <a:rPr lang="en-US" sz="2400" smtClean="0"/>
              <a:t>To understand and be able to use the for-use-by pattern</a:t>
            </a:r>
          </a:p>
          <a:p>
            <a:pPr eaLnBrk="1" hangingPunct="1"/>
            <a:r>
              <a:rPr lang="en-US" sz="2400" smtClean="0"/>
              <a:t>To understand and be able to use recursive patterns</a:t>
            </a:r>
          </a:p>
          <a:p>
            <a:pPr eaLnBrk="1" hangingPunct="1"/>
            <a:r>
              <a:rPr lang="en-US" sz="2400" smtClean="0"/>
              <a:t>To understand the iterative nature of the data modeling process</a:t>
            </a:r>
          </a:p>
          <a:p>
            <a:pPr eaLnBrk="1" hangingPunct="1"/>
            <a:r>
              <a:rPr lang="en-US" sz="2400" smtClean="0"/>
              <a:t>To be able to use the data modeling process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a:t>
            </a:fld>
            <a:endParaRPr lang="en-US" smtClean="0"/>
          </a:p>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Subtypes: IS-A Relationships</a:t>
            </a:r>
          </a:p>
        </p:txBody>
      </p:sp>
      <p:sp>
        <p:nvSpPr>
          <p:cNvPr id="43011" name="Rectangle 3"/>
          <p:cNvSpPr>
            <a:spLocks noGrp="1" noChangeArrowheads="1"/>
          </p:cNvSpPr>
          <p:nvPr>
            <p:ph type="body" idx="1"/>
          </p:nvPr>
        </p:nvSpPr>
        <p:spPr/>
        <p:txBody>
          <a:bodyPr/>
          <a:lstStyle/>
          <a:p>
            <a:pPr eaLnBrk="1" hangingPunct="1">
              <a:lnSpc>
                <a:spcPct val="90000"/>
              </a:lnSpc>
            </a:pPr>
            <a:r>
              <a:rPr lang="en-US" smtClean="0"/>
              <a:t>Relationships connecting supertypes and subtypes are called </a:t>
            </a:r>
            <a:r>
              <a:rPr lang="en-US" b="1" smtClean="0">
                <a:solidFill>
                  <a:srgbClr val="0099CC"/>
                </a:solidFill>
              </a:rPr>
              <a:t>IS-A relationships</a:t>
            </a:r>
            <a:r>
              <a:rPr lang="en-US" smtClean="0"/>
              <a:t>, because a subtype </a:t>
            </a:r>
            <a:r>
              <a:rPr lang="en-US" b="1" i="1" smtClean="0">
                <a:solidFill>
                  <a:srgbClr val="0099CC"/>
                </a:solidFill>
              </a:rPr>
              <a:t>is a</a:t>
            </a:r>
            <a:r>
              <a:rPr lang="en-US" smtClean="0"/>
              <a:t> supertype.</a:t>
            </a:r>
          </a:p>
          <a:p>
            <a:pPr eaLnBrk="1" hangingPunct="1">
              <a:lnSpc>
                <a:spcPct val="90000"/>
              </a:lnSpc>
            </a:pPr>
            <a:r>
              <a:rPr lang="en-US" smtClean="0"/>
              <a:t>The identifier of the supertype and all of its subtypes must be </a:t>
            </a:r>
            <a:r>
              <a:rPr lang="en-US" i="1" smtClean="0"/>
              <a:t>identical</a:t>
            </a:r>
            <a:r>
              <a:rPr lang="en-US" smtClean="0"/>
              <a:t>;</a:t>
            </a:r>
            <a:r>
              <a:rPr lang="en-US" i="1" smtClean="0"/>
              <a:t> </a:t>
            </a:r>
            <a:r>
              <a:rPr lang="en-US" smtClean="0"/>
              <a:t>i.e., the identifier of the supertype becomes the identifier of the related subtype(s).</a:t>
            </a:r>
          </a:p>
          <a:p>
            <a:pPr eaLnBrk="1" hangingPunct="1">
              <a:lnSpc>
                <a:spcPct val="90000"/>
              </a:lnSpc>
            </a:pPr>
            <a:r>
              <a:rPr lang="en-US" smtClean="0"/>
              <a:t>Subtypes are used to avoid </a:t>
            </a:r>
            <a:r>
              <a:rPr lang="en-US" b="1" smtClean="0">
                <a:solidFill>
                  <a:srgbClr val="0099CC"/>
                </a:solidFill>
              </a:rPr>
              <a:t>value-inappropriate nulls</a:t>
            </a:r>
            <a:r>
              <a:rPr lang="en-US" smtClean="0"/>
              <a:t>.</a:t>
            </a:r>
          </a:p>
          <a:p>
            <a:pPr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40</a:t>
            </a:fld>
            <a:endParaRPr lang="en-US" smtClean="0"/>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590675"/>
            <a:ext cx="8278812"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Grp="1" noChangeArrowheads="1"/>
          </p:cNvSpPr>
          <p:nvPr>
            <p:ph type="title"/>
          </p:nvPr>
        </p:nvSpPr>
        <p:spPr/>
        <p:txBody>
          <a:bodyPr/>
          <a:lstStyle/>
          <a:p>
            <a:pPr eaLnBrk="1" hangingPunct="1"/>
            <a:r>
              <a:rPr lang="en-US" sz="3600" smtClean="0"/>
              <a:t>IE Crow’s Foot Symbol Summary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41</a:t>
            </a:fld>
            <a:endParaRPr lang="en-US" smtClean="0"/>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447800"/>
            <a:ext cx="823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pPr eaLnBrk="1" hangingPunct="1"/>
            <a:r>
              <a:rPr lang="en-US" sz="3600" smtClean="0"/>
              <a:t>IE Crow’s Foot Symbol Summary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42</a:t>
            </a:fld>
            <a:endParaRPr lang="en-US" smtClean="0"/>
          </a:p>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0" y="1568739"/>
            <a:ext cx="5600000" cy="4634921"/>
          </a:xfrm>
          <a:prstGeom prst="rect">
            <a:avLst/>
          </a:prstGeom>
        </p:spPr>
      </p:pic>
      <p:sp>
        <p:nvSpPr>
          <p:cNvPr id="46082"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1:1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43</a:t>
            </a:fld>
            <a:endParaRPr lang="en-US" smtClean="0"/>
          </a:p>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1:1 Strong Entity Relationships</a:t>
            </a:r>
          </a:p>
        </p:txBody>
      </p:sp>
      <p:pic>
        <p:nvPicPr>
          <p:cNvPr id="47109" name="Picture 7" descr="C:\Users\Auer.WWU\Auer-Projects\Kroenke-Auer-Projects\Kroenke-Auer-DBP-e11\DBP-e11-Supplements\Images\Chapter05\Fig5-1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22663" y="1881188"/>
            <a:ext cx="2082800" cy="39338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44</a:t>
            </a:fld>
            <a:endParaRPr lang="en-US" smtClean="0"/>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5908" y="1523998"/>
            <a:ext cx="8192000" cy="3568000"/>
          </a:xfrm>
          <a:prstGeom prst="rect">
            <a:avLst/>
          </a:prstGeom>
        </p:spPr>
      </p:pic>
      <p:sp>
        <p:nvSpPr>
          <p:cNvPr id="48130"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1:N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45</a:t>
            </a:fld>
            <a:endParaRPr lang="en-US" smtClean="0"/>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1:N Strong Entity Relationships</a:t>
            </a:r>
          </a:p>
        </p:txBody>
      </p:sp>
      <p:pic>
        <p:nvPicPr>
          <p:cNvPr id="49157" name="Picture 6" descr="C:\Users\Auer.WWU\Auer-Projects\Kroenke-Auer-Projects\Kroenke-Auer-DBP-e11\DBP-e11-Supplements\Images\Chapter05\Fig5-1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21063" y="1724025"/>
            <a:ext cx="2286000" cy="42481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46</a:t>
            </a:fld>
            <a:endParaRPr lang="en-US" smtClean="0"/>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1" y="1470538"/>
            <a:ext cx="6048762" cy="4721143"/>
          </a:xfrm>
          <a:prstGeom prst="rect">
            <a:avLst/>
          </a:prstGeom>
        </p:spPr>
      </p:pic>
      <p:sp>
        <p:nvSpPr>
          <p:cNvPr id="50178"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N:M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47</a:t>
            </a:fld>
            <a:endParaRPr lang="en-US" smtClean="0"/>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25" y="1571625"/>
            <a:ext cx="46767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3"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N:M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48</a:t>
            </a:fld>
            <a:endParaRPr lang="en-US" smtClean="0"/>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1527874"/>
            <a:ext cx="8192000" cy="3608000"/>
          </a:xfrm>
          <a:prstGeom prst="rect">
            <a:avLst/>
          </a:prstGeom>
        </p:spPr>
      </p:pic>
      <p:sp>
        <p:nvSpPr>
          <p:cNvPr id="52226"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Association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49</a:t>
            </a:fld>
            <a:endParaRPr lang="en-US" smtClean="0"/>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The Data Model</a:t>
            </a:r>
          </a:p>
        </p:txBody>
      </p:sp>
      <p:sp>
        <p:nvSpPr>
          <p:cNvPr id="7171" name="Rectangle 3"/>
          <p:cNvSpPr>
            <a:spLocks noGrp="1" noChangeArrowheads="1"/>
          </p:cNvSpPr>
          <p:nvPr>
            <p:ph type="body" idx="1"/>
          </p:nvPr>
        </p:nvSpPr>
        <p:spPr/>
        <p:txBody>
          <a:bodyPr/>
          <a:lstStyle/>
          <a:p>
            <a:pPr eaLnBrk="1" hangingPunct="1"/>
            <a:r>
              <a:rPr lang="en-US" smtClean="0"/>
              <a:t>A </a:t>
            </a:r>
            <a:r>
              <a:rPr lang="en-US" b="1" smtClean="0">
                <a:solidFill>
                  <a:srgbClr val="0099CC"/>
                </a:solidFill>
              </a:rPr>
              <a:t>data model</a:t>
            </a:r>
            <a:r>
              <a:rPr lang="en-US" smtClean="0">
                <a:solidFill>
                  <a:srgbClr val="0099CC"/>
                </a:solidFill>
              </a:rPr>
              <a:t> </a:t>
            </a:r>
            <a:r>
              <a:rPr lang="en-US" smtClean="0"/>
              <a:t>is a plan or blueprint for a </a:t>
            </a:r>
            <a:r>
              <a:rPr lang="en-US" b="1" smtClean="0">
                <a:solidFill>
                  <a:srgbClr val="0099CC"/>
                </a:solidFill>
              </a:rPr>
              <a:t>database design</a:t>
            </a:r>
            <a:r>
              <a:rPr lang="en-US" smtClean="0"/>
              <a:t>.</a:t>
            </a:r>
          </a:p>
          <a:p>
            <a:pPr eaLnBrk="1" hangingPunct="1"/>
            <a:r>
              <a:rPr lang="en-US" smtClean="0"/>
              <a:t>A data model is more generalized and abstract than a database design.</a:t>
            </a:r>
          </a:p>
          <a:p>
            <a:pPr eaLnBrk="1" hangingPunct="1"/>
            <a:r>
              <a:rPr lang="en-US" smtClean="0"/>
              <a:t>It is easier to change a data model then it is to change a database design, so it is the appropriate place to work through conceptual database problems.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a:t>
            </a:fld>
            <a:endParaRPr lang="en-US" smtClean="0"/>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Association Pattern</a:t>
            </a:r>
          </a:p>
        </p:txBody>
      </p:sp>
      <p:pic>
        <p:nvPicPr>
          <p:cNvPr id="53253" name="Picture 6" descr="C:\Users\Auer.WWU\Auer-Projects\Kroenke-Auer-Projects\Kroenke-Auer-DBP-e11\DBP-e11-Supplements\Images\Chapter05\Fig5-2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536700"/>
            <a:ext cx="4953000" cy="4581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50</a:t>
            </a:fld>
            <a:endParaRPr lang="en-US" smtClean="0"/>
          </a:p>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36063" y="1524000"/>
            <a:ext cx="7671873" cy="4030730"/>
          </a:xfrm>
          <a:prstGeom prst="rect">
            <a:avLst/>
          </a:prstGeom>
        </p:spPr>
      </p:pic>
      <p:sp>
        <p:nvSpPr>
          <p:cNvPr id="54274"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51</a:t>
            </a:fld>
            <a:endParaRPr lang="en-US" smtClean="0"/>
          </a:p>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pic>
        <p:nvPicPr>
          <p:cNvPr id="55301" name="Picture 6" descr="C:\Users\Auer.WWU\Auer-Projects\Kroenke-Auer-Projects\Kroenke-Auer-DBP-e11\DBP-e11-Supplements\Images\Chapter05\Fig5-2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51238" y="1685925"/>
            <a:ext cx="1990725" cy="42481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52</a:t>
            </a:fld>
            <a:endParaRPr lang="en-US" smtClean="0"/>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1455547"/>
            <a:ext cx="6543746" cy="4813714"/>
          </a:xfrm>
          <a:prstGeom prst="rect">
            <a:avLst/>
          </a:prstGeom>
        </p:spPr>
      </p:pic>
      <p:sp>
        <p:nvSpPr>
          <p:cNvPr id="56322"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53</a:t>
            </a:fld>
            <a:endParaRPr lang="en-US" smtClean="0"/>
          </a:p>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pic>
        <p:nvPicPr>
          <p:cNvPr id="57349" name="Picture 6" descr="C:\Users\Auer.WWU\Auer-Projects\Kroenke-Auer-Projects\Kroenke-Auer-DBP-e11\DBP-e11-Supplements\Images\Chapter05\Fig5-2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1713" y="1655763"/>
            <a:ext cx="4524375" cy="43434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54</a:t>
            </a:fld>
            <a:endParaRPr lang="en-US" smtClean="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440" y="1551825"/>
            <a:ext cx="8192000" cy="4160000"/>
          </a:xfrm>
          <a:prstGeom prst="rect">
            <a:avLst/>
          </a:prstGeom>
        </p:spPr>
      </p:pic>
      <p:sp>
        <p:nvSpPr>
          <p:cNvPr id="58370"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Composite Multivalued Attributes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55</a:t>
            </a:fld>
            <a:endParaRPr lang="en-US" smtClean="0"/>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Composite Multivalued Attributes</a:t>
            </a:r>
          </a:p>
        </p:txBody>
      </p:sp>
      <p:pic>
        <p:nvPicPr>
          <p:cNvPr id="5939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05200" y="1631950"/>
            <a:ext cx="2057400" cy="439102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56</a:t>
            </a:fld>
            <a:endParaRPr lang="en-US" smtClean="0"/>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60419" name="Rectangle 3"/>
          <p:cNvSpPr>
            <a:spLocks noGrp="1" noChangeArrowheads="1"/>
          </p:cNvSpPr>
          <p:nvPr>
            <p:ph type="body" idx="1"/>
          </p:nvPr>
        </p:nvSpPr>
        <p:spPr/>
        <p:txBody>
          <a:bodyPr/>
          <a:lstStyle/>
          <a:p>
            <a:pPr eaLnBrk="1" hangingPunct="1"/>
            <a:r>
              <a:rPr lang="en-US" smtClean="0"/>
              <a:t>The </a:t>
            </a:r>
            <a:r>
              <a:rPr lang="en-US" b="1" smtClean="0">
                <a:solidFill>
                  <a:srgbClr val="0099CC"/>
                </a:solidFill>
              </a:rPr>
              <a:t>archetype/instance pattern</a:t>
            </a:r>
            <a:r>
              <a:rPr lang="en-US" smtClean="0">
                <a:solidFill>
                  <a:srgbClr val="0099CC"/>
                </a:solidFill>
              </a:rPr>
              <a:t> </a:t>
            </a:r>
            <a:r>
              <a:rPr lang="en-US" smtClean="0"/>
              <a:t>occurs when the ID-dependent child entity is the physical manifestation (instance) of an abstract or logical parent.</a:t>
            </a:r>
          </a:p>
          <a:p>
            <a:pPr lvl="1" eaLnBrk="1" hangingPunct="1"/>
            <a:r>
              <a:rPr lang="en-US" smtClean="0"/>
              <a:t>PAINTING : PRINT</a:t>
            </a:r>
          </a:p>
          <a:p>
            <a:pPr lvl="1" eaLnBrk="1" hangingPunct="1"/>
            <a:r>
              <a:rPr lang="en-US" smtClean="0"/>
              <a:t>CLASS : SECTION</a:t>
            </a:r>
          </a:p>
          <a:p>
            <a:pPr lvl="1" eaLnBrk="1" hangingPunct="1"/>
            <a:r>
              <a:rPr lang="en-US" smtClean="0"/>
              <a:t>YACHT_DESIGN : YACHT</a:t>
            </a:r>
          </a:p>
          <a:p>
            <a:pPr lvl="1" eaLnBrk="1" hangingPunct="1"/>
            <a:r>
              <a:rPr lang="en-US" smtClean="0"/>
              <a:t>HOUSE_MODEL: HOUSE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57</a:t>
            </a:fld>
            <a:endParaRPr lang="en-US" smtClean="0"/>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7" descr="C:\Users\Auer.WWU\Auer-Projects\Kroenke-Auer-Projects\Kroenke-Auer-DBP-e11\DBP-e11-Supplements\Images\Chapter05\Fig5-3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24025" y="1568450"/>
            <a:ext cx="5667375" cy="4535488"/>
          </a:xfrm>
        </p:spPr>
      </p:pic>
      <p:sp>
        <p:nvSpPr>
          <p:cNvPr id="61443"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58</a:t>
            </a:fld>
            <a:endParaRPr lang="en-US" smtClean="0"/>
          </a:p>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C:\Users\Auer.WWU\Auer-Projects\Kroenke-Auer-Projects\Kroenke-Auer-DBP-e11\DBP-e11-Supplements\Images\Chapter05\Fig5-3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28800" y="1603375"/>
            <a:ext cx="6858000" cy="4521200"/>
          </a:xfrm>
        </p:spPr>
      </p:pic>
      <p:sp>
        <p:nvSpPr>
          <p:cNvPr id="62467"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59</a:t>
            </a:fld>
            <a:endParaRPr lang="en-US" smtClean="0"/>
          </a:p>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E-R Model</a:t>
            </a:r>
          </a:p>
        </p:txBody>
      </p:sp>
      <p:sp>
        <p:nvSpPr>
          <p:cNvPr id="8195" name="Rectangle 3"/>
          <p:cNvSpPr>
            <a:spLocks noGrp="1" noChangeArrowheads="1"/>
          </p:cNvSpPr>
          <p:nvPr>
            <p:ph type="body" idx="1"/>
          </p:nvPr>
        </p:nvSpPr>
        <p:spPr/>
        <p:txBody>
          <a:bodyPr/>
          <a:lstStyle/>
          <a:p>
            <a:pPr eaLnBrk="1" hangingPunct="1">
              <a:buClr>
                <a:schemeClr val="tx1"/>
              </a:buClr>
            </a:pPr>
            <a:r>
              <a:rPr lang="en-US" sz="2400" b="1" dirty="0" smtClean="0">
                <a:solidFill>
                  <a:srgbClr val="0066FF"/>
                </a:solidFill>
              </a:rPr>
              <a:t>Entity-Relationship model</a:t>
            </a:r>
            <a:r>
              <a:rPr lang="en-US" sz="2400" dirty="0" smtClean="0"/>
              <a:t> is a set of concepts and graphical symbols that can be used to create conceptual schemas.</a:t>
            </a:r>
          </a:p>
          <a:p>
            <a:pPr eaLnBrk="1" hangingPunct="1"/>
            <a:r>
              <a:rPr lang="en-US" sz="2400" dirty="0" smtClean="0"/>
              <a:t>Versions:</a:t>
            </a:r>
          </a:p>
          <a:p>
            <a:pPr lvl="1" eaLnBrk="1" hangingPunct="1">
              <a:buClr>
                <a:schemeClr val="tx1"/>
              </a:buClr>
            </a:pPr>
            <a:r>
              <a:rPr lang="en-US" sz="2000" b="1" dirty="0" smtClean="0">
                <a:solidFill>
                  <a:srgbClr val="0066FF"/>
                </a:solidFill>
              </a:rPr>
              <a:t>Original E-R model</a:t>
            </a:r>
            <a:r>
              <a:rPr lang="en-US" sz="2000" dirty="0" smtClean="0">
                <a:cs typeface="Arial" panose="020B0604020202020204" pitchFamily="34" charset="0"/>
              </a:rPr>
              <a:t>—b</a:t>
            </a:r>
            <a:r>
              <a:rPr lang="en-US" sz="2000" dirty="0" smtClean="0"/>
              <a:t>y Peter Chen (1976)</a:t>
            </a:r>
          </a:p>
          <a:p>
            <a:pPr lvl="1" eaLnBrk="1" hangingPunct="1">
              <a:buClr>
                <a:schemeClr val="tx1"/>
              </a:buClr>
            </a:pPr>
            <a:r>
              <a:rPr lang="en-US" sz="2000" b="1" dirty="0" smtClean="0">
                <a:solidFill>
                  <a:srgbClr val="0066FF"/>
                </a:solidFill>
              </a:rPr>
              <a:t>Extended E-R model</a:t>
            </a:r>
            <a:r>
              <a:rPr lang="en-US" sz="2000" dirty="0" smtClean="0">
                <a:cs typeface="Arial" panose="020B0604020202020204" pitchFamily="34" charset="0"/>
              </a:rPr>
              <a:t>—</a:t>
            </a:r>
            <a:r>
              <a:rPr lang="en-US" sz="2000" dirty="0" smtClean="0"/>
              <a:t>extensions to the Chen model</a:t>
            </a:r>
          </a:p>
          <a:p>
            <a:pPr lvl="1" eaLnBrk="1" hangingPunct="1">
              <a:buClr>
                <a:schemeClr val="tx1"/>
              </a:buClr>
            </a:pPr>
            <a:r>
              <a:rPr lang="en-US" sz="2000" b="1" dirty="0" smtClean="0">
                <a:solidFill>
                  <a:srgbClr val="0066FF"/>
                </a:solidFill>
              </a:rPr>
              <a:t>Information Engineering (IE)</a:t>
            </a:r>
            <a:r>
              <a:rPr lang="en-US" sz="2000" dirty="0" smtClean="0">
                <a:cs typeface="Arial" panose="020B0604020202020204" pitchFamily="34" charset="0"/>
              </a:rPr>
              <a:t>—</a:t>
            </a:r>
            <a:r>
              <a:rPr lang="en-US" sz="2000" dirty="0" smtClean="0"/>
              <a:t>by James Martin (1990); uses “crow’s foot” notation, is easier to understand, and we will use it</a:t>
            </a:r>
          </a:p>
          <a:p>
            <a:pPr lvl="1" eaLnBrk="1" hangingPunct="1">
              <a:buClr>
                <a:schemeClr val="tx1"/>
              </a:buClr>
            </a:pPr>
            <a:r>
              <a:rPr lang="en-US" sz="2000" b="1" dirty="0" smtClean="0">
                <a:solidFill>
                  <a:srgbClr val="0066FF"/>
                </a:solidFill>
              </a:rPr>
              <a:t>IDEF1X</a:t>
            </a:r>
            <a:r>
              <a:rPr lang="en-US" sz="2000" dirty="0" smtClean="0">
                <a:cs typeface="Arial" panose="020B0604020202020204" pitchFamily="34" charset="0"/>
              </a:rPr>
              <a:t>—</a:t>
            </a:r>
            <a:r>
              <a:rPr lang="en-US" sz="2000" dirty="0" smtClean="0"/>
              <a:t>a national standard developed by the National Institute of Standards and Technology [see Appendix B]</a:t>
            </a:r>
          </a:p>
          <a:p>
            <a:pPr lvl="1" eaLnBrk="1" hangingPunct="1">
              <a:buClr>
                <a:schemeClr val="tx1"/>
              </a:buClr>
            </a:pPr>
            <a:r>
              <a:rPr lang="en-US" sz="2000" b="1" dirty="0" smtClean="0">
                <a:solidFill>
                  <a:srgbClr val="0066FF"/>
                </a:solidFill>
              </a:rPr>
              <a:t>Unified Modeling Language (</a:t>
            </a:r>
            <a:r>
              <a:rPr lang="en-US" sz="2000" b="1" dirty="0" err="1" smtClean="0">
                <a:solidFill>
                  <a:srgbClr val="0066FF"/>
                </a:solidFill>
              </a:rPr>
              <a:t>UML</a:t>
            </a:r>
            <a:r>
              <a:rPr lang="en-US" sz="2000" b="1" dirty="0" smtClean="0">
                <a:solidFill>
                  <a:srgbClr val="0066FF"/>
                </a:solidFill>
              </a:rPr>
              <a:t>)</a:t>
            </a:r>
            <a:r>
              <a:rPr lang="en-US" sz="2000" dirty="0" smtClean="0">
                <a:cs typeface="Arial" panose="020B0604020202020204" pitchFamily="34" charset="0"/>
              </a:rPr>
              <a:t>—</a:t>
            </a:r>
            <a:r>
              <a:rPr lang="en-US" sz="2000" dirty="0" smtClean="0"/>
              <a:t>by the Object Management Group; it supports object-oriented methodology [see Appendix C]</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slide(fromBottom)">
                                      <p:cBhvr>
                                        <p:cTn id="12" dur="500"/>
                                        <p:tgtEl>
                                          <p:spTgt spid="819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slide(fromBottom)">
                                      <p:cBhvr>
                                        <p:cTn id="15" dur="500"/>
                                        <p:tgtEl>
                                          <p:spTgt spid="819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slide(fromBottom)">
                                      <p:cBhvr>
                                        <p:cTn id="18" dur="500"/>
                                        <p:tgtEl>
                                          <p:spTgt spid="8195">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slide(fromBottom)">
                                      <p:cBhvr>
                                        <p:cTn id="21" dur="500"/>
                                        <p:tgtEl>
                                          <p:spTgt spid="8195">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slide(fromBottom)">
                                      <p:cBhvr>
                                        <p:cTn id="24" dur="500"/>
                                        <p:tgtEl>
                                          <p:spTgt spid="8195">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animEffect transition="in" filter="slide(fromBottom)">
                                      <p:cBhvr>
                                        <p:cTn id="27"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0127" y="1503363"/>
            <a:ext cx="7671873" cy="4705016"/>
          </a:xfrm>
          <a:prstGeom prst="rect">
            <a:avLst/>
          </a:prstGeom>
        </p:spPr>
      </p:pic>
      <p:sp>
        <p:nvSpPr>
          <p:cNvPr id="63490"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Line-Item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60</a:t>
            </a:fld>
            <a:endParaRPr lang="en-US" smtClean="0"/>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Line-Item Pattern</a:t>
            </a:r>
          </a:p>
        </p:txBody>
      </p:sp>
      <p:pic>
        <p:nvPicPr>
          <p:cNvPr id="64517" name="Picture 6" descr="C:\Users\Auer.WWU\Auer-Projects\Kroenke-Auer-Projects\Kroenke-Auer-DBP-e11\DBP-e11-Supplements\Images\Chapter05\Fig5-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14613" y="1727200"/>
            <a:ext cx="3952875" cy="43180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61</a:t>
            </a:fld>
            <a:endParaRPr lang="en-US" smtClean="0"/>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sp>
        <p:nvSpPr>
          <p:cNvPr id="65539" name="Rectangle 3"/>
          <p:cNvSpPr>
            <a:spLocks noGrp="1" noChangeArrowheads="1"/>
          </p:cNvSpPr>
          <p:nvPr>
            <p:ph type="body" idx="1"/>
          </p:nvPr>
        </p:nvSpPr>
        <p:spPr/>
        <p:txBody>
          <a:bodyPr/>
          <a:lstStyle/>
          <a:p>
            <a:pPr eaLnBrk="1" hangingPunct="1"/>
            <a:r>
              <a:rPr lang="en-US" smtClean="0"/>
              <a:t>Look for a mixed pattern where:</a:t>
            </a:r>
          </a:p>
          <a:p>
            <a:pPr lvl="1" eaLnBrk="1" hangingPunct="1"/>
            <a:r>
              <a:rPr lang="en-US" smtClean="0"/>
              <a:t>A strong entity has a multivalued composite group </a:t>
            </a:r>
          </a:p>
          <a:p>
            <a:pPr lvl="1" eaLnBrk="1" hangingPunct="1"/>
            <a:r>
              <a:rPr lang="en-US" smtClean="0"/>
              <a:t>One of the elements of the composite group is an identifier of another strong entity.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62</a:t>
            </a:fld>
            <a:endParaRPr lang="en-US" smtClean="0"/>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pic>
        <p:nvPicPr>
          <p:cNvPr id="66565" name="Picture 6" descr="C:\Users\Auer.WWU\Auer-Projects\Kroenke-Auer-Projects\Kroenke-Auer-DBP-e11\DBP-e11-Supplements\Images\Chapter05\Fig5-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8063" y="1497013"/>
            <a:ext cx="4560887" cy="47021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63</a:t>
            </a:fld>
            <a:endParaRPr lang="en-US" smtClean="0"/>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pic>
        <p:nvPicPr>
          <p:cNvPr id="67589" name="Picture 6" descr="C:\Users\Auer.WWU\Auer-Projects\Kroenke-Auer-Projects\Kroenke-Auer-DBP-e11\DBP-e11-Supplements\Images\Chapter05\Fig5-3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51138" y="1612900"/>
            <a:ext cx="3676650" cy="45466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64</a:t>
            </a:fld>
            <a:endParaRPr lang="en-US" smtClean="0"/>
          </a:p>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9084" y="1447800"/>
            <a:ext cx="8192000" cy="4776000"/>
          </a:xfrm>
          <a:prstGeom prst="rect">
            <a:avLst/>
          </a:prstGeom>
        </p:spPr>
      </p:pic>
      <p:sp>
        <p:nvSpPr>
          <p:cNvPr id="68610"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For-Use-By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65</a:t>
            </a:fld>
            <a:endParaRPr lang="en-US" smtClean="0"/>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For-Use-By Pattern</a:t>
            </a:r>
          </a:p>
        </p:txBody>
      </p:sp>
      <p:pic>
        <p:nvPicPr>
          <p:cNvPr id="69637" name="Picture 6" descr="C:\Users\Auer.WWU\Auer-Projects\Kroenke-Auer-Projects\Kroenke-Auer-DBP-e11\DBP-e11-Supplements\Images\Chapter05\Fig5-3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535113"/>
            <a:ext cx="8001000" cy="46101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66</a:t>
            </a:fld>
            <a:endParaRPr lang="en-US" smtClean="0"/>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Recursive Relationships</a:t>
            </a:r>
          </a:p>
        </p:txBody>
      </p:sp>
      <p:sp>
        <p:nvSpPr>
          <p:cNvPr id="70659" name="Rectangle 3"/>
          <p:cNvSpPr>
            <a:spLocks noGrp="1" noChangeArrowheads="1"/>
          </p:cNvSpPr>
          <p:nvPr>
            <p:ph type="body" idx="1"/>
          </p:nvPr>
        </p:nvSpPr>
        <p:spPr/>
        <p:txBody>
          <a:bodyPr/>
          <a:lstStyle/>
          <a:p>
            <a:pPr eaLnBrk="1" hangingPunct="1"/>
            <a:r>
              <a:rPr lang="en-US" smtClean="0"/>
              <a:t>A </a:t>
            </a:r>
            <a:r>
              <a:rPr lang="en-US" b="1" smtClean="0">
                <a:solidFill>
                  <a:srgbClr val="0099CC"/>
                </a:solidFill>
              </a:rPr>
              <a:t>recursive relationship</a:t>
            </a:r>
            <a:r>
              <a:rPr lang="en-US" smtClean="0">
                <a:solidFill>
                  <a:srgbClr val="0099CC"/>
                </a:solidFill>
              </a:rPr>
              <a:t> </a:t>
            </a:r>
            <a:r>
              <a:rPr lang="en-US" smtClean="0"/>
              <a:t>occurs when an entity has a relationship to itself.</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67</a:t>
            </a:fld>
            <a:endParaRPr lang="en-US" smtClean="0"/>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1:1 Recursive Relationship</a:t>
            </a:r>
          </a:p>
        </p:txBody>
      </p:sp>
      <p:pic>
        <p:nvPicPr>
          <p:cNvPr id="71685" name="Picture 8" descr="C:\Users\Auer.WWU\Auer-Projects\Kroenke-Auer-Projects\Kroenke-Auer-DBP-e11\DBP-e11-Supplements\Images\Chapter05\Fig5-38.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437313" y="1600200"/>
            <a:ext cx="2162175" cy="4525963"/>
          </a:xfrm>
        </p:spPr>
      </p:pic>
      <p:pic>
        <p:nvPicPr>
          <p:cNvPr id="71686" name="Picture 9" descr="C:\Users\Auer.WWU\Auer-Projects\Kroenke-Auer-Projects\Kroenke-Auer-DBP-e11\DBP-e11-Supplements\Images\Chapter05\Fig5-39.JP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50863" y="1828800"/>
            <a:ext cx="5680075" cy="16684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68</a:t>
            </a:fld>
            <a:endParaRPr lang="en-US" smtClean="0"/>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1:N Recursive Relationship</a:t>
            </a:r>
          </a:p>
        </p:txBody>
      </p:sp>
      <p:pic>
        <p:nvPicPr>
          <p:cNvPr id="72709" name="Picture 8" descr="C:\Users\Auer.WWU\Auer-Projects\Kroenke-Auer-Projects\Kroenke-Auer-DBP-e11\DBP-e11-Supplements\Images\Chapter05\Fig5-40.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12763" y="2057400"/>
            <a:ext cx="5680075" cy="2476500"/>
          </a:xfrm>
        </p:spPr>
      </p:pic>
      <p:pic>
        <p:nvPicPr>
          <p:cNvPr id="72710" name="Picture 9" descr="C:\Users\Auer.WWU\Auer-Projects\Kroenke-Auer-Projects\Kroenke-Auer-DBP-e11\DBP-e11-Supplements\Images\Chapter05\Fig5-4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248400" y="1804988"/>
            <a:ext cx="2381250" cy="22669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69</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Entities</a:t>
            </a:r>
          </a:p>
        </p:txBody>
      </p:sp>
      <p:sp>
        <p:nvSpPr>
          <p:cNvPr id="9219" name="Rectangle 3"/>
          <p:cNvSpPr>
            <a:spLocks noGrp="1" noChangeArrowheads="1"/>
          </p:cNvSpPr>
          <p:nvPr>
            <p:ph type="body" idx="1"/>
          </p:nvPr>
        </p:nvSpPr>
        <p:spPr/>
        <p:txBody>
          <a:bodyPr/>
          <a:lstStyle/>
          <a:p>
            <a:pPr eaLnBrk="1" hangingPunct="1">
              <a:lnSpc>
                <a:spcPct val="90000"/>
              </a:lnSpc>
            </a:pPr>
            <a:r>
              <a:rPr lang="en-US" smtClean="0"/>
              <a:t>Something that can be identified and the users want to track:</a:t>
            </a:r>
          </a:p>
          <a:p>
            <a:pPr lvl="1" eaLnBrk="1" hangingPunct="1">
              <a:lnSpc>
                <a:spcPct val="90000"/>
              </a:lnSpc>
              <a:buClr>
                <a:schemeClr val="tx1"/>
              </a:buClr>
            </a:pPr>
            <a:r>
              <a:rPr lang="en-US" b="1" smtClean="0">
                <a:solidFill>
                  <a:srgbClr val="0099CC"/>
                </a:solidFill>
              </a:rPr>
              <a:t>Entity class</a:t>
            </a:r>
            <a:r>
              <a:rPr lang="en-US" smtClean="0">
                <a:cs typeface="Arial" panose="020B0604020202020204" pitchFamily="34" charset="0"/>
              </a:rPr>
              <a:t>—</a:t>
            </a:r>
            <a:r>
              <a:rPr lang="en-US" smtClean="0"/>
              <a:t>a collection of entities of a given type</a:t>
            </a:r>
          </a:p>
          <a:p>
            <a:pPr lvl="1" eaLnBrk="1" hangingPunct="1">
              <a:lnSpc>
                <a:spcPct val="90000"/>
              </a:lnSpc>
              <a:buClr>
                <a:schemeClr val="tx1"/>
              </a:buClr>
            </a:pPr>
            <a:r>
              <a:rPr lang="en-US" b="1" smtClean="0">
                <a:solidFill>
                  <a:srgbClr val="0099CC"/>
                </a:solidFill>
              </a:rPr>
              <a:t>Entity instance</a:t>
            </a:r>
            <a:r>
              <a:rPr lang="en-US" smtClean="0">
                <a:cs typeface="Arial" panose="020B0604020202020204" pitchFamily="34" charset="0"/>
              </a:rPr>
              <a:t>—</a:t>
            </a:r>
            <a:r>
              <a:rPr lang="en-US" smtClean="0"/>
              <a:t>the occurrence of a particular entity</a:t>
            </a:r>
          </a:p>
          <a:p>
            <a:pPr eaLnBrk="1" hangingPunct="1">
              <a:lnSpc>
                <a:spcPct val="90000"/>
              </a:lnSpc>
            </a:pPr>
            <a:r>
              <a:rPr lang="en-US" smtClean="0"/>
              <a:t>There are usually many instances of an entity in an entity class.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a:t>
            </a:fld>
            <a:endParaRPr lang="en-US" smtClean="0"/>
          </a:p>
          <a:p>
            <a:endParaRPr lang="en-US"/>
          </a:p>
        </p:txBody>
      </p:sp>
    </p:spTree>
  </p:cSld>
  <p:clrMapOvr>
    <a:masterClrMapping/>
  </p:clrMapOvr>
  <p:transition>
    <p:pull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N:M Recursive Relationship</a:t>
            </a:r>
          </a:p>
        </p:txBody>
      </p:sp>
      <p:pic>
        <p:nvPicPr>
          <p:cNvPr id="73733" name="Picture 8" descr="C:\Users\Auer.WWU\Auer-Projects\Kroenke-Auer-Projects\Kroenke-Auer-DBP-e11\DBP-e11-Supplements\Images\Chapter05\Fig5-42.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57200" y="2020888"/>
            <a:ext cx="6019800" cy="2587625"/>
          </a:xfrm>
        </p:spPr>
      </p:pic>
      <p:pic>
        <p:nvPicPr>
          <p:cNvPr id="73734" name="Picture 9" descr="C:\Users\Auer.WWU\Auer-Projects\Kroenke-Auer-Projects\Kroenke-Auer-DBP-e11\DBP-e11-Supplements\Images\Chapter05\Fig5-43.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553200" y="1828800"/>
            <a:ext cx="2078038" cy="18367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70</a:t>
            </a:fld>
            <a:endParaRPr lang="en-US" smtClean="0"/>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College Report</a:t>
            </a:r>
            <a:endParaRPr lang="en-US" sz="4000" smtClean="0"/>
          </a:p>
        </p:txBody>
      </p:sp>
      <p:pic>
        <p:nvPicPr>
          <p:cNvPr id="747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71353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71</a:t>
            </a:fld>
            <a:endParaRPr lang="en-US" smtClean="0"/>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95513"/>
            <a:ext cx="4967288"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First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72</a:t>
            </a:fld>
            <a:endParaRPr lang="en-US" smtClean="0"/>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Report</a:t>
            </a:r>
            <a:endParaRPr lang="en-US" sz="4000" smtClean="0"/>
          </a:p>
        </p:txBody>
      </p:sp>
      <p:pic>
        <p:nvPicPr>
          <p:cNvPr id="768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59499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73</a:t>
            </a:fld>
            <a:endParaRPr lang="en-US" smtClean="0"/>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2071688"/>
            <a:ext cx="7126287"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74</a:t>
            </a:fld>
            <a:endParaRPr lang="en-US" smtClean="0"/>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1167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75</a:t>
            </a:fld>
            <a:endParaRPr lang="en-US" smtClean="0"/>
          </a:p>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743075"/>
            <a:ext cx="60388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76</a:t>
            </a:fld>
            <a:endParaRPr lang="en-US" smtClean="0"/>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1676400"/>
            <a:ext cx="71897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77</a:t>
            </a:fld>
            <a:endParaRPr lang="en-US" smtClean="0"/>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Student Report</a:t>
            </a:r>
            <a:endParaRPr lang="en-US" sz="4000" smtClean="0"/>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52600"/>
            <a:ext cx="62134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78</a:t>
            </a:fld>
            <a:endParaRPr lang="en-US" smtClean="0"/>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7350"/>
            <a:ext cx="82296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Third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79</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title"/>
          </p:nvPr>
        </p:nvSpPr>
        <p:spPr/>
        <p:txBody>
          <a:bodyPr/>
          <a:lstStyle/>
          <a:p>
            <a:pPr eaLnBrk="1" hangingPunct="1"/>
            <a:r>
              <a:rPr lang="en-US" sz="4000" smtClean="0"/>
              <a:t>CUSTOMER:</a:t>
            </a:r>
            <a:br>
              <a:rPr lang="en-US" sz="4000" smtClean="0"/>
            </a:br>
            <a:r>
              <a:rPr lang="en-US" sz="3200" smtClean="0"/>
              <a:t>The Entity Class and Two Entity Instances</a:t>
            </a:r>
          </a:p>
        </p:txBody>
      </p:sp>
      <p:pic>
        <p:nvPicPr>
          <p:cNvPr id="10245" name="Picture 8" descr="C:\Users\Auer.WWU\Auer-Projects\Kroenke-Auer-Projects\Kroenke-Auer-DBP-e11\DBP-e11-Supplements\Images\Chapter05\Fig5-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79713" y="1600200"/>
            <a:ext cx="3476625" cy="45259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a:t>
            </a:fld>
            <a:endParaRPr lang="en-US" smtClean="0"/>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Sample Student Acceptance Letter</a:t>
            </a:r>
            <a:endParaRPr lang="en-US" sz="4000" smtClean="0"/>
          </a:p>
        </p:txBody>
      </p:sp>
      <p:pic>
        <p:nvPicPr>
          <p:cNvPr id="839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76400"/>
            <a:ext cx="56388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80</a:t>
            </a:fld>
            <a:endParaRPr lang="en-US" smtClean="0"/>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80175"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Fourth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81</a:t>
            </a:fld>
            <a:endParaRPr lang="en-US" smtClean="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Final Data Model</a:t>
            </a:r>
            <a:endParaRPr lang="en-US" sz="4000" smtClean="0"/>
          </a:p>
        </p:txBody>
      </p:sp>
      <p:pic>
        <p:nvPicPr>
          <p:cNvPr id="860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29001"/>
            <a:ext cx="6526213"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82</a:t>
            </a:fld>
            <a:endParaRPr lang="en-US" smtClean="0"/>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solidFill>
                  <a:schemeClr val="tx1"/>
                </a:solidFill>
                <a:latin typeface="Calibri" pitchFamily="34" charset="0"/>
                <a:cs typeface="Calibri" pitchFamily="34" charset="0"/>
              </a:rPr>
              <a:t> </a:t>
            </a:r>
            <a:r>
              <a:rPr lang="en-US" sz="4000" dirty="0" smtClean="0">
                <a:latin typeface="Calibri" pitchFamily="34" charset="0"/>
                <a:cs typeface="Calibri" pitchFamily="34" charset="0"/>
              </a:rPr>
              <a:t>Database Processing</a:t>
            </a:r>
            <a:r>
              <a:rPr lang="en-US" sz="4000" dirty="0" smtClean="0">
                <a:solidFill>
                  <a:schemeClr val="tx1"/>
                </a:solidFill>
              </a:rPr>
              <a:t/>
            </a:r>
            <a:br>
              <a:rPr lang="en-US" sz="4000"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(13th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7043"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Five</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8069"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88070"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84</a:t>
            </a:fld>
            <a:endParaRPr lang="en-US" smtClean="0"/>
          </a:p>
          <a:p>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Attributes</a:t>
            </a:r>
          </a:p>
        </p:txBody>
      </p:sp>
      <p:sp>
        <p:nvSpPr>
          <p:cNvPr id="11267" name="Rectangle 3"/>
          <p:cNvSpPr>
            <a:spLocks noGrp="1" noChangeArrowheads="1"/>
          </p:cNvSpPr>
          <p:nvPr>
            <p:ph type="body" idx="1"/>
          </p:nvPr>
        </p:nvSpPr>
        <p:spPr/>
        <p:txBody>
          <a:bodyPr/>
          <a:lstStyle/>
          <a:p>
            <a:pPr eaLnBrk="1" hangingPunct="1">
              <a:lnSpc>
                <a:spcPct val="90000"/>
              </a:lnSpc>
              <a:buClr>
                <a:schemeClr val="tx1"/>
              </a:buClr>
            </a:pPr>
            <a:r>
              <a:rPr lang="en-US" b="1" smtClean="0">
                <a:solidFill>
                  <a:srgbClr val="0099CC"/>
                </a:solidFill>
              </a:rPr>
              <a:t>Attributes</a:t>
            </a:r>
            <a:r>
              <a:rPr lang="en-US" smtClean="0"/>
              <a:t> describe an entity’s characteristics.</a:t>
            </a:r>
          </a:p>
          <a:p>
            <a:pPr eaLnBrk="1" hangingPunct="1">
              <a:lnSpc>
                <a:spcPct val="90000"/>
              </a:lnSpc>
            </a:pPr>
            <a:r>
              <a:rPr lang="en-US" smtClean="0"/>
              <a:t>All entity instances of a given entity class have the same attributes, but vary in the values of those attributes.</a:t>
            </a:r>
          </a:p>
          <a:p>
            <a:pPr eaLnBrk="1" hangingPunct="1">
              <a:lnSpc>
                <a:spcPct val="90000"/>
              </a:lnSpc>
            </a:pPr>
            <a:r>
              <a:rPr lang="en-US" smtClean="0"/>
              <a:t>Originally shown in data models as </a:t>
            </a:r>
            <a:r>
              <a:rPr lang="en-US" b="1" smtClean="0">
                <a:solidFill>
                  <a:srgbClr val="0099CC"/>
                </a:solidFill>
              </a:rPr>
              <a:t>ellipses</a:t>
            </a:r>
            <a:r>
              <a:rPr lang="en-US" smtClean="0"/>
              <a:t>.</a:t>
            </a:r>
          </a:p>
          <a:p>
            <a:pPr eaLnBrk="1" hangingPunct="1">
              <a:lnSpc>
                <a:spcPct val="90000"/>
              </a:lnSpc>
            </a:pPr>
            <a:r>
              <a:rPr lang="en-US" smtClean="0"/>
              <a:t>Data modeling products today commonly show attributes in </a:t>
            </a:r>
            <a:r>
              <a:rPr lang="en-US" b="1" smtClean="0">
                <a:solidFill>
                  <a:srgbClr val="0099CC"/>
                </a:solidFill>
              </a:rPr>
              <a:t>rectangular form</a:t>
            </a:r>
            <a:r>
              <a:rPr lang="en-US"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9</a:t>
            </a:fld>
            <a:endParaRPr lang="en-US" smtClean="0"/>
          </a:p>
          <a:p>
            <a:endParaRPr lang="en-US"/>
          </a:p>
        </p:txBody>
      </p:sp>
    </p:spTree>
  </p:cSld>
  <p:clrMapOvr>
    <a:masterClrMapping/>
  </p:clrMapOvr>
  <p:transition>
    <p:pull dir="d"/>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2970</Words>
  <Application>Microsoft Office PowerPoint</Application>
  <PresentationFormat>On-screen Show (4:3)</PresentationFormat>
  <Paragraphs>365</Paragraphs>
  <Slides>84</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Calibri</vt:lpstr>
      <vt:lpstr>Times New Roman</vt:lpstr>
      <vt:lpstr>Default Design</vt:lpstr>
      <vt:lpstr> David M. Kroenke and David J. Auer Database Processing Fundamentals, Design, and Implementation </vt:lpstr>
      <vt:lpstr>Chapter Objectives</vt:lpstr>
      <vt:lpstr>Chapter Objectives</vt:lpstr>
      <vt:lpstr>Chapter Objectives</vt:lpstr>
      <vt:lpstr>The Data Model</vt:lpstr>
      <vt:lpstr>E-R Model</vt:lpstr>
      <vt:lpstr>Entities</vt:lpstr>
      <vt:lpstr>CUSTOMER: The Entity Class and Two Entity Instances</vt:lpstr>
      <vt:lpstr>Attributes</vt:lpstr>
      <vt:lpstr>EMPLOYEE: Attributes in Ellipses</vt:lpstr>
      <vt:lpstr>EMPLOYEE: Attributes in Entity Rectangle</vt:lpstr>
      <vt:lpstr>Identifiers</vt:lpstr>
      <vt:lpstr>Entity Attribute Display in Data Models</vt:lpstr>
      <vt:lpstr>Relationships</vt:lpstr>
      <vt:lpstr>Degree of the Relationship</vt:lpstr>
      <vt:lpstr>Binary Relationship</vt:lpstr>
      <vt:lpstr>Ternary Relationship</vt:lpstr>
      <vt:lpstr>Entities and Tables</vt:lpstr>
      <vt:lpstr>Cardinality</vt:lpstr>
      <vt:lpstr>Maximum Cardinality</vt:lpstr>
      <vt:lpstr>The Three Types of Maximum Cardinality</vt:lpstr>
      <vt:lpstr>Parent and Child Entities</vt:lpstr>
      <vt:lpstr>HAS-A Relationships</vt:lpstr>
      <vt:lpstr>Minimum Cardinality</vt:lpstr>
      <vt:lpstr>Indicating Minimum Cardinality</vt:lpstr>
      <vt:lpstr>Reading Minimum Cardinality</vt:lpstr>
      <vt:lpstr>The Three Types of Minimum Cardinality</vt:lpstr>
      <vt:lpstr>Data Modeling Notation: IE Crow’s Foot </vt:lpstr>
      <vt:lpstr>Data Modeling Notation: IE Crow’s Foot 1:N</vt:lpstr>
      <vt:lpstr>Data Modeling Notation: IE Crow’s Foot N:M</vt:lpstr>
      <vt:lpstr>ID-Dependent Entities</vt:lpstr>
      <vt:lpstr>ID-Dependent Entities</vt:lpstr>
      <vt:lpstr>Weak Entities</vt:lpstr>
      <vt:lpstr>Weak Entities</vt:lpstr>
      <vt:lpstr>ID-Dependent and Weak Entities</vt:lpstr>
      <vt:lpstr>Subtype Entities</vt:lpstr>
      <vt:lpstr>Subtypes with a Discriminator</vt:lpstr>
      <vt:lpstr>Subtypes: Exclusive or Inclusive</vt:lpstr>
      <vt:lpstr>Subtypes: Exclusive or Inclusive</vt:lpstr>
      <vt:lpstr>Subtypes: IS-A Relationships</vt:lpstr>
      <vt:lpstr>IE Crow’s Foot Symbol Summary I</vt:lpstr>
      <vt:lpstr>IE Crow’s Foot Symbol Summary II</vt:lpstr>
      <vt:lpstr>Strong Entity Patterns: 1:1 Strong Entity Relationships</vt:lpstr>
      <vt:lpstr>Strong Entity Patterns: 1:1 Strong Entity Relationships</vt:lpstr>
      <vt:lpstr>Strong Entity Patterns: 1:N Strong Entity Relationships</vt:lpstr>
      <vt:lpstr>Strong Entity Patterns: 1:N Strong Entity Relationships</vt:lpstr>
      <vt:lpstr>Strong Entity Patterns: N:M Strong Entity Relationships</vt:lpstr>
      <vt:lpstr>Strong Entity Patterns: N:M Strong Entity Relationships</vt:lpstr>
      <vt:lpstr>ID-Dependent Relationships: The Association Pattern</vt:lpstr>
      <vt:lpstr>ID-Dependent Relationships: The Association Pattern</vt:lpstr>
      <vt:lpstr>ID-Dependent Relationships: The Multivalued Attribute Pattern</vt:lpstr>
      <vt:lpstr>ID-Dependent Relationships: The Multivalued Attribute Pattern</vt:lpstr>
      <vt:lpstr>ID-Dependent Relationships: The Multivalued Attribute Pattern</vt:lpstr>
      <vt:lpstr>ID-Dependent Relationships: The Multivalued Attribute Pattern</vt:lpstr>
      <vt:lpstr>ID-Dependent Relationships: Composite Multivalued Attributes</vt:lpstr>
      <vt:lpstr>ID-Dependent Relationships: Composite Multivalued Attributes</vt:lpstr>
      <vt:lpstr>ID-Dependent Relationships: The Archetype/Instance Pattern</vt:lpstr>
      <vt:lpstr>ID-Dependent Relationships: The Archetype/Instance Pattern</vt:lpstr>
      <vt:lpstr>ID-Dependent Relationships: The Archetype/Instance Pattern</vt:lpstr>
      <vt:lpstr>Mixed Patterns: The Line-Item Pattern</vt:lpstr>
      <vt:lpstr>Mixed Patterns: The Line-Item Pattern</vt:lpstr>
      <vt:lpstr>Mixed Patterns: Other Mixed Patterns</vt:lpstr>
      <vt:lpstr>Mixed Patterns: Other Mixed Patterns</vt:lpstr>
      <vt:lpstr>Mixed Patterns: Other Mixed Patterns</vt:lpstr>
      <vt:lpstr>Mixed Patterns: The For-Use-By Pattern</vt:lpstr>
      <vt:lpstr>Mixed Patterns: The For-Use-By Pattern</vt:lpstr>
      <vt:lpstr>Recursive Relationships</vt:lpstr>
      <vt:lpstr>Recursive Patterns: 1:1 Recursive Relationship</vt:lpstr>
      <vt:lpstr>Recursive Patterns: 1:N Recursive Relationship</vt:lpstr>
      <vt:lpstr>Recursive Patterns: N:M Recursive Relationship</vt:lpstr>
      <vt:lpstr>Highline University The College Report</vt:lpstr>
      <vt:lpstr>Highline University First Data Model</vt:lpstr>
      <vt:lpstr>Highline University The Department Report</vt:lpstr>
      <vt:lpstr>Highline University Second Data Model</vt:lpstr>
      <vt:lpstr>Highline University Second Data Model</vt:lpstr>
      <vt:lpstr>Highline University Second Data Model</vt:lpstr>
      <vt:lpstr>Highline University Second Data Model</vt:lpstr>
      <vt:lpstr>Highline University The Department Student Report</vt:lpstr>
      <vt:lpstr>Highline University Third Data Model</vt:lpstr>
      <vt:lpstr>Highline University Sample Student Acceptance Letter</vt:lpstr>
      <vt:lpstr>Highline University Fourth Data Model</vt:lpstr>
      <vt:lpstr>Highline University Final Data Model</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 -05</dc:title>
  <dc:creator>David J. Auer</dc:creator>
  <cp:lastModifiedBy>taict</cp:lastModifiedBy>
  <cp:revision>96</cp:revision>
  <dcterms:created xsi:type="dcterms:W3CDTF">2005-01-24T23:48:45Z</dcterms:created>
  <dcterms:modified xsi:type="dcterms:W3CDTF">2017-03-20T13:28:32Z</dcterms:modified>
</cp:coreProperties>
</file>